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1.xml" ContentType="application/vnd.ms-office.activeX+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5" r:id="rId1"/>
  </p:sldMasterIdLst>
  <p:notesMasterIdLst>
    <p:notesMasterId r:id="rId36"/>
  </p:notesMasterIdLst>
  <p:handoutMasterIdLst>
    <p:handoutMasterId r:id="rId37"/>
  </p:handoutMasterIdLst>
  <p:sldIdLst>
    <p:sldId id="364" r:id="rId2"/>
    <p:sldId id="265" r:id="rId3"/>
    <p:sldId id="324" r:id="rId4"/>
    <p:sldId id="326" r:id="rId5"/>
    <p:sldId id="366" r:id="rId6"/>
    <p:sldId id="367" r:id="rId7"/>
    <p:sldId id="327" r:id="rId8"/>
    <p:sldId id="346" r:id="rId9"/>
    <p:sldId id="331" r:id="rId10"/>
    <p:sldId id="332" r:id="rId11"/>
    <p:sldId id="333" r:id="rId12"/>
    <p:sldId id="369" r:id="rId13"/>
    <p:sldId id="335" r:id="rId14"/>
    <p:sldId id="334" r:id="rId15"/>
    <p:sldId id="368" r:id="rId16"/>
    <p:sldId id="370" r:id="rId17"/>
    <p:sldId id="372" r:id="rId18"/>
    <p:sldId id="373" r:id="rId19"/>
    <p:sldId id="374" r:id="rId20"/>
    <p:sldId id="375" r:id="rId21"/>
    <p:sldId id="362" r:id="rId22"/>
    <p:sldId id="376" r:id="rId23"/>
    <p:sldId id="359" r:id="rId24"/>
    <p:sldId id="371" r:id="rId25"/>
    <p:sldId id="361" r:id="rId26"/>
    <p:sldId id="358" r:id="rId27"/>
    <p:sldId id="356" r:id="rId28"/>
    <p:sldId id="357" r:id="rId29"/>
    <p:sldId id="351" r:id="rId30"/>
    <p:sldId id="352" r:id="rId31"/>
    <p:sldId id="365" r:id="rId32"/>
    <p:sldId id="348" r:id="rId33"/>
    <p:sldId id="349" r:id="rId34"/>
    <p:sldId id="323" r:id="rId35"/>
  </p:sldIdLst>
  <p:sldSz cx="10287000" cy="6858000" type="35mm"/>
  <p:notesSz cx="6858000" cy="9144000"/>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0128"/>
    <a:srgbClr val="C0FEF9"/>
    <a:srgbClr val="000000"/>
    <a:srgbClr val="FDA4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3" autoAdjust="0"/>
    <p:restoredTop sz="80000" autoAdjust="0"/>
  </p:normalViewPr>
  <p:slideViewPr>
    <p:cSldViewPr snapToGrid="0">
      <p:cViewPr varScale="1">
        <p:scale>
          <a:sx n="91" d="100"/>
          <a:sy n="91" d="100"/>
        </p:scale>
        <p:origin x="1800" y="54"/>
      </p:cViewPr>
      <p:guideLst>
        <p:guide orient="horz" pos="2160"/>
        <p:guide pos="32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2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activeX/activeX1.xml><?xml version="1.0" encoding="utf-8"?>
<ax:ocx xmlns:ax="http://schemas.microsoft.com/office/2006/activeX" xmlns:r="http://schemas.openxmlformats.org/officeDocument/2006/relationships" ax:classid="{6BF52A52-394A-11D3-B153-00C04F79FAA6}" ax:persistence="persistPropertyBag">
  <ax:ocxPr ax:name="URL" ax:value="C:\Documents and Settings\bkraft\My Documents\Courses\Lecture - WFU Computer Science for Pauca\EPI movie of moving brain.avi"/>
  <ax:ocxPr ax:name="rate" ax:value="1"/>
  <ax:ocxPr ax:name="balance" ax:value="0"/>
  <ax:ocxPr ax:name="currentPosition" ax:value="0"/>
  <ax:ocxPr ax:name="defaultFrame" ax:value=""/>
  <ax:ocxPr ax:name="playCount" ax:value="20"/>
  <ax:ocxPr ax:name="autoStart" ax:value="-1"/>
  <ax:ocxPr ax:name="currentMarker" ax:value="0"/>
  <ax:ocxPr ax:name="invokeURLs" ax:value="-1"/>
  <ax:ocxPr ax:name="baseURL" ax:value=""/>
  <ax:ocxPr ax:name="volume" ax:value="50"/>
  <ax:ocxPr ax:name="mute" ax:value="0"/>
  <ax:ocxPr ax:name="uiMode" ax:value="full"/>
  <ax:ocxPr ax:name="stretchToFit" ax:value="-1"/>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2963"/>
  <ax:ocxPr ax:name="_cy" ax:value="2963"/>
</ax:ocx>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DE58014-D357-4C4C-BBB9-97DE26BAA3C3}"/>
              </a:ext>
            </a:extLst>
          </p:cNvPr>
          <p:cNvSpPr>
            <a:spLocks noChangeArrowheads="1"/>
          </p:cNvSpPr>
          <p:nvPr/>
        </p:nvSpPr>
        <p:spPr bwMode="auto">
          <a:xfrm>
            <a:off x="3051175" y="8710613"/>
            <a:ext cx="75723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7313" tIns="44450" rIns="87313" bIns="44450">
            <a:spAutoFit/>
          </a:bodyPr>
          <a:lstStyle>
            <a:lvl1pPr defTabSz="868363">
              <a:defRPr sz="1600">
                <a:solidFill>
                  <a:schemeClr val="tx1"/>
                </a:solidFill>
                <a:latin typeface="Arial" panose="020B0604020202020204" pitchFamily="34" charset="0"/>
                <a:ea typeface="ＭＳ Ｐゴシック" panose="020B0600070205080204" pitchFamily="34" charset="-128"/>
              </a:defRPr>
            </a:lvl1pPr>
            <a:lvl2pPr marL="742950" indent="-285750" defTabSz="868363">
              <a:defRPr sz="1600">
                <a:solidFill>
                  <a:schemeClr val="tx1"/>
                </a:solidFill>
                <a:latin typeface="Arial" panose="020B0604020202020204" pitchFamily="34" charset="0"/>
                <a:ea typeface="ＭＳ Ｐゴシック" panose="020B0600070205080204" pitchFamily="34" charset="-128"/>
              </a:defRPr>
            </a:lvl2pPr>
            <a:lvl3pPr marL="1143000" indent="-228600" defTabSz="868363">
              <a:defRPr sz="1600">
                <a:solidFill>
                  <a:schemeClr val="tx1"/>
                </a:solidFill>
                <a:latin typeface="Arial" panose="020B0604020202020204" pitchFamily="34" charset="0"/>
                <a:ea typeface="ＭＳ Ｐゴシック" panose="020B0600070205080204" pitchFamily="34" charset="-128"/>
              </a:defRPr>
            </a:lvl3pPr>
            <a:lvl4pPr marL="1600200" indent="-228600" defTabSz="868363">
              <a:defRPr sz="1600">
                <a:solidFill>
                  <a:schemeClr val="tx1"/>
                </a:solidFill>
                <a:latin typeface="Arial" panose="020B0604020202020204" pitchFamily="34" charset="0"/>
                <a:ea typeface="ＭＳ Ｐゴシック" panose="020B0600070205080204" pitchFamily="34" charset="-128"/>
              </a:defRPr>
            </a:lvl4pPr>
            <a:lvl5pPr marL="2057400" indent="-228600" defTabSz="868363">
              <a:defRPr sz="1600">
                <a:solidFill>
                  <a:schemeClr val="tx1"/>
                </a:solidFill>
                <a:latin typeface="Arial" panose="020B0604020202020204" pitchFamily="34" charset="0"/>
                <a:ea typeface="ＭＳ Ｐゴシック" panose="020B0600070205080204" pitchFamily="34" charset="-128"/>
              </a:defRPr>
            </a:lvl5pPr>
            <a:lvl6pPr marL="25146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9pPr>
          </a:lstStyle>
          <a:p>
            <a:pPr algn="ctr">
              <a:lnSpc>
                <a:spcPct val="90000"/>
              </a:lnSpc>
              <a:defRPr/>
            </a:pPr>
            <a:r>
              <a:rPr lang="en-US" altLang="en-US" sz="1200"/>
              <a:t>Page </a:t>
            </a:r>
            <a:fld id="{EF77CB2F-6183-4FA7-AD68-7D0045FB7DC2}" type="slidenum">
              <a:rPr lang="en-US" altLang="en-US" sz="1200" smtClean="0"/>
              <a:pPr algn="ctr">
                <a:lnSpc>
                  <a:spcPct val="90000"/>
                </a:lnSpc>
                <a:defRPr/>
              </a:pPr>
              <a:t>‹#›</a:t>
            </a:fld>
            <a:endParaRPr lang="en-US" altLang="en-US" sz="120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4485C57-FD46-43DE-A647-7B22ADF5B524}"/>
              </a:ext>
            </a:extLst>
          </p:cNvPr>
          <p:cNvSpPr>
            <a:spLocks noChangeArrowheads="1"/>
          </p:cNvSpPr>
          <p:nvPr/>
        </p:nvSpPr>
        <p:spPr bwMode="auto">
          <a:xfrm>
            <a:off x="3051175" y="8710613"/>
            <a:ext cx="75723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7313" tIns="44450" rIns="87313" bIns="44450">
            <a:spAutoFit/>
          </a:bodyPr>
          <a:lstStyle>
            <a:lvl1pPr defTabSz="868363">
              <a:defRPr sz="1600">
                <a:solidFill>
                  <a:schemeClr val="tx1"/>
                </a:solidFill>
                <a:latin typeface="Arial" panose="020B0604020202020204" pitchFamily="34" charset="0"/>
                <a:ea typeface="ＭＳ Ｐゴシック" panose="020B0600070205080204" pitchFamily="34" charset="-128"/>
              </a:defRPr>
            </a:lvl1pPr>
            <a:lvl2pPr marL="742950" indent="-285750" defTabSz="868363">
              <a:defRPr sz="1600">
                <a:solidFill>
                  <a:schemeClr val="tx1"/>
                </a:solidFill>
                <a:latin typeface="Arial" panose="020B0604020202020204" pitchFamily="34" charset="0"/>
                <a:ea typeface="ＭＳ Ｐゴシック" panose="020B0600070205080204" pitchFamily="34" charset="-128"/>
              </a:defRPr>
            </a:lvl2pPr>
            <a:lvl3pPr marL="1143000" indent="-228600" defTabSz="868363">
              <a:defRPr sz="1600">
                <a:solidFill>
                  <a:schemeClr val="tx1"/>
                </a:solidFill>
                <a:latin typeface="Arial" panose="020B0604020202020204" pitchFamily="34" charset="0"/>
                <a:ea typeface="ＭＳ Ｐゴシック" panose="020B0600070205080204" pitchFamily="34" charset="-128"/>
              </a:defRPr>
            </a:lvl3pPr>
            <a:lvl4pPr marL="1600200" indent="-228600" defTabSz="868363">
              <a:defRPr sz="1600">
                <a:solidFill>
                  <a:schemeClr val="tx1"/>
                </a:solidFill>
                <a:latin typeface="Arial" panose="020B0604020202020204" pitchFamily="34" charset="0"/>
                <a:ea typeface="ＭＳ Ｐゴシック" panose="020B0600070205080204" pitchFamily="34" charset="-128"/>
              </a:defRPr>
            </a:lvl4pPr>
            <a:lvl5pPr marL="2057400" indent="-228600" defTabSz="868363">
              <a:defRPr sz="1600">
                <a:solidFill>
                  <a:schemeClr val="tx1"/>
                </a:solidFill>
                <a:latin typeface="Arial" panose="020B0604020202020204" pitchFamily="34" charset="0"/>
                <a:ea typeface="ＭＳ Ｐゴシック" panose="020B0600070205080204" pitchFamily="34" charset="-128"/>
              </a:defRPr>
            </a:lvl5pPr>
            <a:lvl6pPr marL="25146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868363" eaLnBrk="0" fontAlgn="base" hangingPunct="0">
              <a:lnSpc>
                <a:spcPct val="85000"/>
              </a:lnSpc>
              <a:spcBef>
                <a:spcPct val="80000"/>
              </a:spcBef>
              <a:spcAft>
                <a:spcPct val="0"/>
              </a:spcAft>
              <a:buClr>
                <a:schemeClr val="bg1"/>
              </a:buClr>
              <a:buSzPct val="100000"/>
              <a:buFont typeface="Times New Roman"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9pPr>
          </a:lstStyle>
          <a:p>
            <a:pPr algn="ctr">
              <a:lnSpc>
                <a:spcPct val="90000"/>
              </a:lnSpc>
              <a:defRPr/>
            </a:pPr>
            <a:r>
              <a:rPr lang="en-US" altLang="en-US" sz="1200"/>
              <a:t>Page </a:t>
            </a:r>
            <a:fld id="{597C4471-4055-488E-908B-BE0FCC22474D}" type="slidenum">
              <a:rPr lang="en-US" altLang="en-US" sz="1200" smtClean="0"/>
              <a:pPr algn="ctr">
                <a:lnSpc>
                  <a:spcPct val="90000"/>
                </a:lnSpc>
                <a:defRPr/>
              </a:pPr>
              <a:t>‹#›</a:t>
            </a:fld>
            <a:endParaRPr lang="en-US" altLang="en-US" sz="1200"/>
          </a:p>
        </p:txBody>
      </p:sp>
      <p:sp>
        <p:nvSpPr>
          <p:cNvPr id="4099" name="Rectangle 3">
            <a:extLst>
              <a:ext uri="{FF2B5EF4-FFF2-40B4-BE49-F238E27FC236}">
                <a16:creationId xmlns:a16="http://schemas.microsoft.com/office/drawing/2014/main" id="{9BC50397-7746-49D6-98AC-4B5F4A503A82}"/>
              </a:ext>
            </a:extLst>
          </p:cNvPr>
          <p:cNvSpPr>
            <a:spLocks noGrp="1" noRot="1" noChangeAspect="1" noChangeArrowheads="1" noTextEdit="1"/>
          </p:cNvSpPr>
          <p:nvPr>
            <p:ph type="sldImg" idx="2"/>
          </p:nvPr>
        </p:nvSpPr>
        <p:spPr bwMode="auto">
          <a:xfrm>
            <a:off x="860425" y="687388"/>
            <a:ext cx="5137150" cy="3425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a:extLst>
              <a:ext uri="{FF2B5EF4-FFF2-40B4-BE49-F238E27FC236}">
                <a16:creationId xmlns:a16="http://schemas.microsoft.com/office/drawing/2014/main" id="{6864864C-9061-47ED-96D1-4EE89292F4D2}"/>
              </a:ext>
            </a:extLst>
          </p:cNvPr>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eu.amershamhealth.com/medcyclopaedia/Volume%20I/MR%20imaging.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eu.amershamhealth.com/medcyclopaedia/Volume%20I/Larmor%20equation.html" TargetMode="External"/><Relationship Id="rId4" Type="http://schemas.openxmlformats.org/officeDocument/2006/relationships/hyperlink" Target="http://eu.amershamhealth.com/medcyclopaedia/Volume%20I/magnetic%20field%20homogeneity.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1385BD5B-DC8C-4141-A276-6B167326E48F}"/>
              </a:ext>
            </a:extLst>
          </p:cNvPr>
          <p:cNvSpPr>
            <a:spLocks noGrp="1" noRot="1" noChangeAspect="1" noChangeArrowheads="1" noTextEdit="1"/>
          </p:cNvSpPr>
          <p:nvPr>
            <p:ph type="sldImg"/>
          </p:nvPr>
        </p:nvSpPr>
        <p:spPr>
          <a:xfrm>
            <a:off x="1114425" y="1143000"/>
            <a:ext cx="4629150" cy="3086100"/>
          </a:xfrm>
          <a:ln/>
        </p:spPr>
      </p:sp>
      <p:sp>
        <p:nvSpPr>
          <p:cNvPr id="7171" name="Notes Placeholder 2">
            <a:extLst>
              <a:ext uri="{FF2B5EF4-FFF2-40B4-BE49-F238E27FC236}">
                <a16:creationId xmlns:a16="http://schemas.microsoft.com/office/drawing/2014/main" id="{1D53334B-5969-4CDD-8306-0D7C03E3237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C0FE11CD-F480-4452-9726-1075EF9C66DA}"/>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6DEC0D3D-9EE6-4AD1-9506-29C07737F5F4}"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8EB1E56-D9A2-492C-8E66-8F44EC2BD23F}"/>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80000"/>
              </a:spcBef>
              <a:buClr>
                <a:schemeClr val="bg1"/>
              </a:buClr>
              <a:buSzPct val="100000"/>
              <a:buFont typeface="Times New Roman" panose="02020603050405020304" pitchFamily="18" charset="0"/>
              <a:buChar char="•"/>
            </a:pPr>
            <a:fld id="{B1CC0B40-B61C-4D2A-96CA-00A0FCAA7ED1}" type="slidenum">
              <a:rPr lang="en-US" altLang="en-US"/>
              <a:pPr>
                <a:lnSpc>
                  <a:spcPct val="85000"/>
                </a:lnSpc>
                <a:spcBef>
                  <a:spcPct val="80000"/>
                </a:spcBef>
                <a:buClr>
                  <a:schemeClr val="bg1"/>
                </a:buClr>
                <a:buSzPct val="100000"/>
                <a:buFont typeface="Times New Roman" panose="02020603050405020304" pitchFamily="18" charset="0"/>
                <a:buChar char="•"/>
              </a:pPr>
              <a:t>21</a:t>
            </a:fld>
            <a:endParaRPr lang="en-US" altLang="en-US"/>
          </a:p>
        </p:txBody>
      </p:sp>
      <p:sp>
        <p:nvSpPr>
          <p:cNvPr id="69635" name="Rectangle 2">
            <a:extLst>
              <a:ext uri="{FF2B5EF4-FFF2-40B4-BE49-F238E27FC236}">
                <a16:creationId xmlns:a16="http://schemas.microsoft.com/office/drawing/2014/main" id="{9F51F268-797A-4A13-8E5A-6F71888ED713}"/>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B3D53E28-EFA6-491D-B5CA-4ABBA972452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Transverse relaxation results from spins getting out of phase. </a:t>
            </a:r>
          </a:p>
          <a:p>
            <a:r>
              <a:rPr lang="en-US" sz="1200" b="0" i="0" kern="1200" dirty="0">
                <a:solidFill>
                  <a:schemeClr val="tx1"/>
                </a:solidFill>
                <a:effectLst/>
                <a:latin typeface="Arial" charset="0"/>
                <a:ea typeface="ＭＳ Ｐゴシック" charset="-128"/>
                <a:cs typeface="ＭＳ Ｐゴシック" charset="-128"/>
              </a:rPr>
              <a:t>As spins move together, their magnetic fields interact (spin-spin interaction), slightly modifying their precession rate. These interactions are temporary and random. </a:t>
            </a:r>
          </a:p>
          <a:p>
            <a:r>
              <a:rPr lang="en-US" sz="1200" b="0" i="0" kern="1200" dirty="0">
                <a:solidFill>
                  <a:schemeClr val="tx1"/>
                </a:solidFill>
                <a:effectLst/>
                <a:latin typeface="Arial" charset="0"/>
                <a:ea typeface="ＭＳ Ｐゴシック" charset="-128"/>
                <a:cs typeface="ＭＳ Ｐゴシック" charset="-128"/>
              </a:rPr>
              <a:t>Thus, spin-spin relaxation causes a cumulative loss in phase resulting in </a:t>
            </a:r>
            <a:r>
              <a:rPr lang="en-US" sz="1200" b="1" i="0" kern="1200" dirty="0">
                <a:solidFill>
                  <a:schemeClr val="tx1"/>
                </a:solidFill>
                <a:effectLst/>
                <a:latin typeface="Arial" charset="0"/>
                <a:ea typeface="ＭＳ Ｐゴシック" charset="-128"/>
                <a:cs typeface="ＭＳ Ｐゴシック" charset="-128"/>
              </a:rPr>
              <a:t>transverse magnetization decay</a:t>
            </a:r>
            <a:r>
              <a:rPr lang="en-US" sz="1200" b="0" i="0" kern="1200" dirty="0">
                <a:solidFill>
                  <a:schemeClr val="tx1"/>
                </a:solidFill>
                <a:effectLst/>
                <a:latin typeface="Arial" charset="0"/>
                <a:ea typeface="ＭＳ Ｐゴシック" charset="-128"/>
                <a:cs typeface="ＭＳ Ｐゴシック" charset="-128"/>
              </a:rPr>
              <a:t>. Transverse magnetization decay is described by an exponential curve, characterized by the time constant T2. After time T2, transverse magnetization has lost 63 % of its original value.</a:t>
            </a:r>
            <a:endParaRPr lang="en-US" dirty="0"/>
          </a:p>
        </p:txBody>
      </p:sp>
    </p:spTree>
    <p:extLst>
      <p:ext uri="{BB962C8B-B14F-4D97-AF65-F5344CB8AC3E}">
        <p14:creationId xmlns:p14="http://schemas.microsoft.com/office/powerpoint/2010/main" val="1373700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20414E2-91ED-4B16-980F-215F11869574}"/>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80000"/>
              </a:spcBef>
              <a:buClr>
                <a:schemeClr val="bg1"/>
              </a:buClr>
              <a:buSzPct val="100000"/>
              <a:buFont typeface="Times New Roman" panose="02020603050405020304" pitchFamily="18" charset="0"/>
              <a:buChar char="•"/>
            </a:pPr>
            <a:fld id="{90B514B3-641E-47F4-95CE-CC0229269D3C}" type="slidenum">
              <a:rPr lang="en-US" altLang="en-US"/>
              <a:pPr>
                <a:lnSpc>
                  <a:spcPct val="85000"/>
                </a:lnSpc>
                <a:spcBef>
                  <a:spcPct val="80000"/>
                </a:spcBef>
                <a:buClr>
                  <a:schemeClr val="bg1"/>
                </a:buClr>
                <a:buSzPct val="100000"/>
                <a:buFont typeface="Times New Roman" panose="02020603050405020304" pitchFamily="18" charset="0"/>
                <a:buChar char="•"/>
              </a:pPr>
              <a:t>23</a:t>
            </a:fld>
            <a:endParaRPr lang="en-US" altLang="en-US"/>
          </a:p>
        </p:txBody>
      </p:sp>
      <p:sp>
        <p:nvSpPr>
          <p:cNvPr id="63491" name="Rectangle 2">
            <a:extLst>
              <a:ext uri="{FF2B5EF4-FFF2-40B4-BE49-F238E27FC236}">
                <a16:creationId xmlns:a16="http://schemas.microsoft.com/office/drawing/2014/main" id="{7FFA36EF-7FE5-45CC-A559-7CFE960AA88D}"/>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2536E72F-EA85-4F6E-AC61-794AFE1DA66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signal is generated during the relaxation.</a:t>
            </a:r>
          </a:p>
        </p:txBody>
      </p:sp>
    </p:spTree>
    <p:extLst>
      <p:ext uri="{BB962C8B-B14F-4D97-AF65-F5344CB8AC3E}">
        <p14:creationId xmlns:p14="http://schemas.microsoft.com/office/powerpoint/2010/main" val="1931301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05A4AA71-32E8-46FF-84F6-E34865C2234E}"/>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80000"/>
              </a:spcBef>
              <a:buClr>
                <a:schemeClr val="bg1"/>
              </a:buClr>
              <a:buSzPct val="100000"/>
              <a:buFont typeface="Times New Roman" panose="02020603050405020304" pitchFamily="18" charset="0"/>
              <a:buChar char="•"/>
            </a:pPr>
            <a:fld id="{5786C357-6CE0-4CEF-8DA8-3712AD4DBA5E}" type="slidenum">
              <a:rPr lang="en-US" altLang="en-US"/>
              <a:pPr>
                <a:lnSpc>
                  <a:spcPct val="85000"/>
                </a:lnSpc>
                <a:spcBef>
                  <a:spcPct val="80000"/>
                </a:spcBef>
                <a:buClr>
                  <a:schemeClr val="bg1"/>
                </a:buClr>
                <a:buSzPct val="100000"/>
                <a:buFont typeface="Times New Roman" panose="02020603050405020304" pitchFamily="18" charset="0"/>
                <a:buChar char="•"/>
              </a:pPr>
              <a:t>26</a:t>
            </a:fld>
            <a:endParaRPr lang="en-US" altLang="en-US"/>
          </a:p>
        </p:txBody>
      </p:sp>
      <p:sp>
        <p:nvSpPr>
          <p:cNvPr id="61443" name="Rectangle 2">
            <a:extLst>
              <a:ext uri="{FF2B5EF4-FFF2-40B4-BE49-F238E27FC236}">
                <a16:creationId xmlns:a16="http://schemas.microsoft.com/office/drawing/2014/main" id="{171BACB6-887D-445C-BEED-8357DE910F2C}"/>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6FFD6606-20A3-4DCF-8721-465BFFCDDA2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270724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4AF386F4-54E0-402D-8ECC-A6850159F10A}"/>
              </a:ext>
            </a:extLst>
          </p:cNvPr>
          <p:cNvSpPr>
            <a:spLocks noGrp="1" noRot="1" noChangeAspect="1" noChangeArrowheads="1" noTextEdit="1"/>
          </p:cNvSpPr>
          <p:nvPr>
            <p:ph type="sldImg"/>
          </p:nvPr>
        </p:nvSpPr>
        <p:spPr>
          <a:xfrm>
            <a:off x="858838" y="685800"/>
            <a:ext cx="5141912" cy="3429000"/>
          </a:xfrm>
          <a:ln/>
        </p:spPr>
      </p:sp>
      <p:sp>
        <p:nvSpPr>
          <p:cNvPr id="65539" name="Rectangle 3">
            <a:extLst>
              <a:ext uri="{FF2B5EF4-FFF2-40B4-BE49-F238E27FC236}">
                <a16:creationId xmlns:a16="http://schemas.microsoft.com/office/drawing/2014/main" id="{625E96B0-A3B3-419C-8943-50256FDDEC56}"/>
              </a:ext>
            </a:extLst>
          </p:cNvPr>
          <p:cNvSpPr>
            <a:spLocks noGrp="1" noChangeArrowheads="1"/>
          </p:cNvSpPr>
          <p:nvPr>
            <p:ph type="body" idx="1"/>
          </p:nvPr>
        </p:nvSpPr>
        <p:spPr>
          <a:xfrm>
            <a:off x="685800" y="4343400"/>
            <a:ext cx="54864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http://eu.amershamhealth.com/medcyclopaedia/Volume%20I/PARTS%20PER%20MILLION%20%20PPM%20.asp</a:t>
            </a:r>
          </a:p>
          <a:p>
            <a:endParaRPr lang="en-US" altLang="en-US" b="1">
              <a:latin typeface="Arial" panose="020B0604020202020204" pitchFamily="34" charset="0"/>
              <a:ea typeface="ＭＳ Ｐゴシック" panose="020B0600070205080204" pitchFamily="34" charset="-128"/>
            </a:endParaRPr>
          </a:p>
          <a:p>
            <a:r>
              <a:rPr lang="en-US" altLang="en-US" b="1">
                <a:latin typeface="Arial" panose="020B0604020202020204" pitchFamily="34" charset="0"/>
                <a:ea typeface="ＭＳ Ｐゴシック" panose="020B0600070205080204" pitchFamily="34" charset="-128"/>
              </a:rPr>
              <a:t>Parts per million (PPM),</a:t>
            </a:r>
            <a:r>
              <a:rPr lang="en-US" altLang="en-US">
                <a:latin typeface="Arial" panose="020B0604020202020204" pitchFamily="34" charset="0"/>
                <a:ea typeface="ＭＳ Ｐゴシック" panose="020B0600070205080204" pitchFamily="34" charset="-128"/>
              </a:rPr>
              <a:t>    </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term used in </a:t>
            </a:r>
            <a:r>
              <a:rPr lang="en-US" altLang="en-US">
                <a:latin typeface="Arial" panose="020B0604020202020204" pitchFamily="34" charset="0"/>
                <a:ea typeface="ＭＳ Ｐゴシック" panose="020B0600070205080204" pitchFamily="34" charset="-128"/>
                <a:hlinkClick r:id="rId3"/>
              </a:rPr>
              <a:t>MR imaging</a:t>
            </a:r>
            <a:r>
              <a:rPr lang="en-US" altLang="en-US">
                <a:latin typeface="Arial" panose="020B0604020202020204" pitchFamily="34" charset="0"/>
                <a:ea typeface="ＭＳ Ｐゴシック" panose="020B0600070205080204" pitchFamily="34" charset="-128"/>
              </a:rPr>
              <a:t> to define the quality of the </a:t>
            </a:r>
            <a:r>
              <a:rPr lang="en-US" altLang="en-US">
                <a:latin typeface="Arial" panose="020B0604020202020204" pitchFamily="34" charset="0"/>
                <a:ea typeface="ＭＳ Ｐゴシック" panose="020B0600070205080204" pitchFamily="34" charset="-128"/>
                <a:hlinkClick r:id="rId4"/>
              </a:rPr>
              <a:t>magnetic field homogeneity</a:t>
            </a:r>
            <a:r>
              <a:rPr lang="en-US" altLang="en-US">
                <a:latin typeface="Arial" panose="020B0604020202020204" pitchFamily="34" charset="0"/>
                <a:ea typeface="ＭＳ Ｐゴシック" panose="020B0600070205080204" pitchFamily="34" charset="-128"/>
              </a:rPr>
              <a:t> or the chemical shift of a substance investigated. A field inhomogeneity of 10 ppm in a field of 1.5 Tesla thus means maximum field strength variations of 1.5 10 5 Tesla or 0.15 gauss. Since magnetic field and resonant frequency are proportional (</a:t>
            </a:r>
            <a:r>
              <a:rPr lang="en-US" altLang="en-US">
                <a:latin typeface="Arial" panose="020B0604020202020204" pitchFamily="34" charset="0"/>
                <a:ea typeface="ＭＳ Ｐゴシック" panose="020B0600070205080204" pitchFamily="34" charset="-128"/>
                <a:hlinkClick r:id="rId5"/>
              </a:rPr>
              <a:t>Larmor equation</a:t>
            </a:r>
            <a:r>
              <a:rPr lang="en-US" altLang="en-US">
                <a:latin typeface="Arial" panose="020B0604020202020204" pitchFamily="34" charset="0"/>
                <a:ea typeface="ＭＳ Ｐゴシック" panose="020B0600070205080204" pitchFamily="34" charset="-128"/>
              </a:rPr>
              <a:t>), an inhomogeneity of 1 ppm also translates into Larmor frequency variation of 63.9 Hz at 63.9 MHz.</a:t>
            </a:r>
          </a:p>
        </p:txBody>
      </p:sp>
    </p:spTree>
    <p:extLst>
      <p:ext uri="{BB962C8B-B14F-4D97-AF65-F5344CB8AC3E}">
        <p14:creationId xmlns:p14="http://schemas.microsoft.com/office/powerpoint/2010/main" val="83817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D4DE9B2B-AA4C-410E-B27F-2ACCC7122DBF}"/>
              </a:ext>
            </a:extLst>
          </p:cNvPr>
          <p:cNvSpPr>
            <a:spLocks noGrp="1" noRot="1" noChangeAspect="1" noChangeArrowheads="1" noTextEdit="1"/>
          </p:cNvSpPr>
          <p:nvPr>
            <p:ph type="sldImg"/>
          </p:nvPr>
        </p:nvSpPr>
        <p:spPr>
          <a:ln/>
        </p:spPr>
      </p:sp>
      <p:sp>
        <p:nvSpPr>
          <p:cNvPr id="281603" name="Rectangle 3">
            <a:extLst>
              <a:ext uri="{FF2B5EF4-FFF2-40B4-BE49-F238E27FC236}">
                <a16:creationId xmlns:a16="http://schemas.microsoft.com/office/drawing/2014/main" id="{7C629E2C-56B9-4AB0-9085-F97D2E16626B}"/>
              </a:ext>
            </a:extLst>
          </p:cNvPr>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1098087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577E0B8F-5BE7-40F9-B84B-3896874B7B5A}"/>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40" tIns="44970" rIns="89940" bIns="4497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80000"/>
              </a:spcBef>
              <a:buClr>
                <a:schemeClr val="bg1"/>
              </a:buClr>
              <a:buSzPct val="100000"/>
              <a:buFont typeface="Times New Roman" panose="02020603050405020304" pitchFamily="18" charset="0"/>
              <a:buChar char="•"/>
            </a:pPr>
            <a:fld id="{1B264D4E-3812-4AB2-8811-B698B89006F7}" type="slidenum">
              <a:rPr lang="en-US" altLang="en-US"/>
              <a:pPr>
                <a:lnSpc>
                  <a:spcPct val="85000"/>
                </a:lnSpc>
                <a:spcBef>
                  <a:spcPct val="80000"/>
                </a:spcBef>
                <a:buClr>
                  <a:schemeClr val="bg1"/>
                </a:buClr>
                <a:buSzPct val="100000"/>
                <a:buFont typeface="Times New Roman" panose="02020603050405020304" pitchFamily="18" charset="0"/>
                <a:buChar char="•"/>
              </a:pPr>
              <a:t>29</a:t>
            </a:fld>
            <a:endParaRPr lang="en-US" altLang="en-US"/>
          </a:p>
        </p:txBody>
      </p:sp>
      <p:sp>
        <p:nvSpPr>
          <p:cNvPr id="21507" name="Rectangle 2">
            <a:extLst>
              <a:ext uri="{FF2B5EF4-FFF2-40B4-BE49-F238E27FC236}">
                <a16:creationId xmlns:a16="http://schemas.microsoft.com/office/drawing/2014/main" id="{63C479F6-E1D4-4AE1-8E3E-992F315DC1CD}"/>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3CC22080-15C8-40F1-A9AF-EFB15DFC4C0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87780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6117A25B-C520-47ED-95AD-2ADE0140DBEB}"/>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40" tIns="44970" rIns="89940" bIns="4497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80000"/>
              </a:spcBef>
              <a:buClr>
                <a:schemeClr val="bg1"/>
              </a:buClr>
              <a:buSzPct val="100000"/>
              <a:buFont typeface="Times New Roman" panose="02020603050405020304" pitchFamily="18" charset="0"/>
              <a:buChar char="•"/>
            </a:pPr>
            <a:fld id="{AEBE48A4-A064-4A7A-93D7-6CDAE84A5A11}" type="slidenum">
              <a:rPr lang="en-US" altLang="en-US"/>
              <a:pPr>
                <a:lnSpc>
                  <a:spcPct val="85000"/>
                </a:lnSpc>
                <a:spcBef>
                  <a:spcPct val="80000"/>
                </a:spcBef>
                <a:buClr>
                  <a:schemeClr val="bg1"/>
                </a:buClr>
                <a:buSzPct val="100000"/>
                <a:buFont typeface="Times New Roman" panose="02020603050405020304" pitchFamily="18" charset="0"/>
                <a:buChar char="•"/>
              </a:pPr>
              <a:t>30</a:t>
            </a:fld>
            <a:endParaRPr lang="en-US" altLang="en-US"/>
          </a:p>
        </p:txBody>
      </p:sp>
      <p:sp>
        <p:nvSpPr>
          <p:cNvPr id="23555" name="Rectangle 2">
            <a:extLst>
              <a:ext uri="{FF2B5EF4-FFF2-40B4-BE49-F238E27FC236}">
                <a16:creationId xmlns:a16="http://schemas.microsoft.com/office/drawing/2014/main" id="{8B6F54A0-0504-4AB6-9B6A-F15BD616405D}"/>
              </a:ext>
            </a:extLst>
          </p:cNvPr>
          <p:cNvSpPr>
            <a:spLocks noGrp="1" noRot="1" noChangeAspect="1" noChangeArrowheads="1" noTextEdit="1"/>
          </p:cNvSpPr>
          <p:nvPr>
            <p:ph type="sldImg"/>
          </p:nvPr>
        </p:nvSpPr>
        <p:spPr>
          <a:xfrm>
            <a:off x="858838" y="684213"/>
            <a:ext cx="5143500" cy="3429000"/>
          </a:xfrm>
          <a:ln/>
        </p:spPr>
      </p:sp>
      <p:sp>
        <p:nvSpPr>
          <p:cNvPr id="39939" name="Rectangle 3">
            <a:extLst>
              <a:ext uri="{FF2B5EF4-FFF2-40B4-BE49-F238E27FC236}">
                <a16:creationId xmlns:a16="http://schemas.microsoft.com/office/drawing/2014/main" id="{FF83CCEA-BEB1-48FA-9FDB-3822178303D3}"/>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908FBD08-1453-4157-9A9F-5E64BC54FBF8}"/>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40" tIns="44970" rIns="89940" bIns="4497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80000"/>
              </a:spcBef>
              <a:buClr>
                <a:schemeClr val="bg1"/>
              </a:buClr>
              <a:buSzPct val="100000"/>
              <a:buFont typeface="Times New Roman" panose="02020603050405020304" pitchFamily="18" charset="0"/>
              <a:buChar char="•"/>
            </a:pPr>
            <a:fld id="{67AF810C-8E40-43CB-B896-A5FCD42FFD44}" type="slidenum">
              <a:rPr lang="en-US" altLang="en-US"/>
              <a:pPr>
                <a:lnSpc>
                  <a:spcPct val="85000"/>
                </a:lnSpc>
                <a:spcBef>
                  <a:spcPct val="80000"/>
                </a:spcBef>
                <a:buClr>
                  <a:schemeClr val="bg1"/>
                </a:buClr>
                <a:buSzPct val="100000"/>
                <a:buFont typeface="Times New Roman" panose="02020603050405020304" pitchFamily="18" charset="0"/>
                <a:buChar char="•"/>
              </a:pPr>
              <a:t>32</a:t>
            </a:fld>
            <a:endParaRPr lang="en-US" altLang="en-US"/>
          </a:p>
        </p:txBody>
      </p:sp>
      <p:sp>
        <p:nvSpPr>
          <p:cNvPr id="15363" name="Rectangle 2">
            <a:extLst>
              <a:ext uri="{FF2B5EF4-FFF2-40B4-BE49-F238E27FC236}">
                <a16:creationId xmlns:a16="http://schemas.microsoft.com/office/drawing/2014/main" id="{43C42551-C88F-404F-8028-B9935BF139A9}"/>
              </a:ext>
            </a:extLst>
          </p:cNvPr>
          <p:cNvSpPr>
            <a:spLocks noGrp="1" noRot="1" noChangeAspect="1" noChangeArrowheads="1" noTextEdit="1"/>
          </p:cNvSpPr>
          <p:nvPr>
            <p:ph type="sldImg"/>
          </p:nvPr>
        </p:nvSpPr>
        <p:spPr>
          <a:ln/>
        </p:spPr>
      </p:sp>
      <p:sp>
        <p:nvSpPr>
          <p:cNvPr id="570371" name="Rectangle 3">
            <a:extLst>
              <a:ext uri="{FF2B5EF4-FFF2-40B4-BE49-F238E27FC236}">
                <a16:creationId xmlns:a16="http://schemas.microsoft.com/office/drawing/2014/main" id="{81921BF2-7729-4E3E-8F8F-8FDA30331381}"/>
              </a:ext>
            </a:extLst>
          </p:cNvPr>
          <p:cNvSpPr>
            <a:spLocks noGrp="1" noChangeArrowheads="1"/>
          </p:cNvSpPr>
          <p:nvPr>
            <p:ph type="body" idx="1"/>
          </p:nvPr>
        </p:nvSpPr>
        <p:spPr/>
        <p:txBody>
          <a:bodyPr/>
          <a:lstStyle/>
          <a:p>
            <a:pPr eaLnBrk="1" hangingPunct="1">
              <a:defRPr/>
            </a:pPr>
            <a:r>
              <a:rPr lang="en-US">
                <a:cs typeface="+mn-cs"/>
              </a:rPr>
              <a:t>1) http://science.howstuffworks.com/x-ray1.htm</a:t>
            </a:r>
          </a:p>
        </p:txBody>
      </p:sp>
    </p:spTree>
    <p:extLst>
      <p:ext uri="{BB962C8B-B14F-4D97-AF65-F5344CB8AC3E}">
        <p14:creationId xmlns:p14="http://schemas.microsoft.com/office/powerpoint/2010/main" val="2868891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0C1753E3-20AA-4616-BBE1-DE36FE112367}"/>
              </a:ext>
            </a:extLst>
          </p:cNvPr>
          <p:cNvSpPr>
            <a:spLocks noGrp="1" noRot="1" noChangeAspect="1" noChangeArrowheads="1" noTextEdit="1"/>
          </p:cNvSpPr>
          <p:nvPr>
            <p:ph type="sldImg"/>
          </p:nvPr>
        </p:nvSpPr>
        <p:spPr>
          <a:ln/>
        </p:spPr>
      </p:sp>
      <p:sp>
        <p:nvSpPr>
          <p:cNvPr id="26627" name="Notes Placeholder 2">
            <a:extLst>
              <a:ext uri="{FF2B5EF4-FFF2-40B4-BE49-F238E27FC236}">
                <a16:creationId xmlns:a16="http://schemas.microsoft.com/office/drawing/2014/main" id="{FC359EF0-A1AB-483F-BEF6-0D1BF721C0B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solidFill>
                  <a:srgbClr val="001933"/>
                </a:solidFill>
                <a:latin typeface="Arial" panose="020B0604020202020204" pitchFamily="34" charset="0"/>
                <a:ea typeface="ＭＳ Ｐゴシック" panose="020B0600070205080204" pitchFamily="34" charset="-128"/>
              </a:rPr>
              <a:t>Nuclear (like </a:t>
            </a:r>
            <a:r>
              <a:rPr lang="en-US" altLang="en-US" baseline="30000">
                <a:solidFill>
                  <a:srgbClr val="001933"/>
                </a:solidFill>
                <a:latin typeface="Arial" panose="020B0604020202020204" pitchFamily="34" charset="0"/>
                <a:ea typeface="ＭＳ Ｐゴシック" panose="020B0600070205080204" pitchFamily="34" charset="-128"/>
              </a:rPr>
              <a:t>4</a:t>
            </a:r>
            <a:r>
              <a:rPr lang="en-US" altLang="en-US">
                <a:solidFill>
                  <a:srgbClr val="001933"/>
                </a:solidFill>
                <a:latin typeface="Arial" panose="020B0604020202020204" pitchFamily="34" charset="0"/>
                <a:ea typeface="ＭＳ Ｐゴシック" panose="020B0600070205080204" pitchFamily="34" charset="-128"/>
              </a:rPr>
              <a:t>He, </a:t>
            </a:r>
            <a:r>
              <a:rPr lang="en-US" altLang="en-US" baseline="30000">
                <a:solidFill>
                  <a:srgbClr val="001933"/>
                </a:solidFill>
                <a:latin typeface="Arial" panose="020B0604020202020204" pitchFamily="34" charset="0"/>
                <a:ea typeface="ＭＳ Ｐゴシック" panose="020B0600070205080204" pitchFamily="34" charset="-128"/>
              </a:rPr>
              <a:t>12</a:t>
            </a:r>
            <a:r>
              <a:rPr lang="en-US" altLang="en-US">
                <a:solidFill>
                  <a:srgbClr val="001933"/>
                </a:solidFill>
                <a:latin typeface="Arial" panose="020B0604020202020204" pitchFamily="34" charset="0"/>
                <a:ea typeface="ＭＳ Ｐゴシック" panose="020B0600070205080204" pitchFamily="34" charset="-128"/>
              </a:rPr>
              <a:t>C, and </a:t>
            </a:r>
            <a:r>
              <a:rPr lang="en-US" altLang="en-US" baseline="30000">
                <a:solidFill>
                  <a:srgbClr val="001933"/>
                </a:solidFill>
                <a:latin typeface="Arial" panose="020B0604020202020204" pitchFamily="34" charset="0"/>
                <a:ea typeface="ＭＳ Ｐゴシック" panose="020B0600070205080204" pitchFamily="34" charset="-128"/>
              </a:rPr>
              <a:t>32</a:t>
            </a:r>
            <a:r>
              <a:rPr lang="en-US" altLang="en-US">
                <a:solidFill>
                  <a:srgbClr val="001933"/>
                </a:solidFill>
                <a:latin typeface="Arial" panose="020B0604020202020204" pitchFamily="34" charset="0"/>
                <a:ea typeface="ＭＳ Ｐゴシック" panose="020B0600070205080204" pitchFamily="34" charset="-128"/>
              </a:rPr>
              <a:t>S) with even numbers of both protons and neutrons have </a:t>
            </a:r>
            <a:r>
              <a:rPr lang="en-US" altLang="en-US" i="1">
                <a:solidFill>
                  <a:srgbClr val="001933"/>
                </a:solidFill>
                <a:latin typeface="Arial" panose="020B0604020202020204" pitchFamily="34" charset="0"/>
                <a:ea typeface="ＭＳ Ｐゴシック" panose="020B0600070205080204" pitchFamily="34" charset="-128"/>
              </a:rPr>
              <a:t>I = 0 </a:t>
            </a:r>
            <a:r>
              <a:rPr lang="en-US" altLang="en-US">
                <a:solidFill>
                  <a:srgbClr val="001933"/>
                </a:solidFill>
                <a:latin typeface="Arial" panose="020B0604020202020204" pitchFamily="34" charset="0"/>
                <a:ea typeface="ＭＳ Ｐゴシック" panose="020B0600070205080204" pitchFamily="34" charset="-128"/>
              </a:rPr>
              <a:t>and possess no net angular momentum</a:t>
            </a:r>
          </a:p>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47B62006-6389-4586-9BA4-1BD8C4B81366}"/>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40" tIns="44970" rIns="89940" bIns="4497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80000"/>
              </a:spcBef>
              <a:buClr>
                <a:schemeClr val="bg1"/>
              </a:buClr>
              <a:buSzPct val="100000"/>
              <a:buFont typeface="Times New Roman" panose="02020603050405020304" pitchFamily="18" charset="0"/>
              <a:buChar char="•"/>
            </a:pPr>
            <a:fld id="{ACB70A27-BBCF-4082-9D88-1A9DA7544EA1}" type="slidenum">
              <a:rPr lang="en-US" altLang="en-US"/>
              <a:pPr>
                <a:lnSpc>
                  <a:spcPct val="85000"/>
                </a:lnSpc>
                <a:spcBef>
                  <a:spcPct val="80000"/>
                </a:spcBef>
                <a:buClr>
                  <a:schemeClr val="bg1"/>
                </a:buClr>
                <a:buSzPct val="100000"/>
                <a:buFont typeface="Times New Roman" panose="02020603050405020304" pitchFamily="18" charset="0"/>
                <a:buChar char="•"/>
              </a:pPr>
              <a:t>33</a:t>
            </a:fld>
            <a:endParaRPr lang="en-US" altLang="en-US"/>
          </a:p>
        </p:txBody>
      </p:sp>
      <p:sp>
        <p:nvSpPr>
          <p:cNvPr id="17411" name="Rectangle 2">
            <a:extLst>
              <a:ext uri="{FF2B5EF4-FFF2-40B4-BE49-F238E27FC236}">
                <a16:creationId xmlns:a16="http://schemas.microsoft.com/office/drawing/2014/main" id="{536EFEAC-66EA-404D-828A-8A20A68FCA7F}"/>
              </a:ext>
            </a:extLst>
          </p:cNvPr>
          <p:cNvSpPr>
            <a:spLocks noGrp="1" noRot="1" noChangeAspect="1" noChangeArrowheads="1" noTextEdit="1"/>
          </p:cNvSpPr>
          <p:nvPr>
            <p:ph type="sldImg"/>
          </p:nvPr>
        </p:nvSpPr>
        <p:spPr>
          <a:ln/>
        </p:spPr>
      </p:sp>
      <p:sp>
        <p:nvSpPr>
          <p:cNvPr id="574467" name="Rectangle 3">
            <a:extLst>
              <a:ext uri="{FF2B5EF4-FFF2-40B4-BE49-F238E27FC236}">
                <a16:creationId xmlns:a16="http://schemas.microsoft.com/office/drawing/2014/main" id="{974B104B-6759-4CAD-80CE-50064651F70E}"/>
              </a:ext>
            </a:extLst>
          </p:cNvPr>
          <p:cNvSpPr>
            <a:spLocks noGrp="1" noChangeArrowheads="1"/>
          </p:cNvSpPr>
          <p:nvPr>
            <p:ph type="body" idx="1"/>
          </p:nvPr>
        </p:nvSpPr>
        <p:spPr/>
        <p:txBody>
          <a:bodyPr/>
          <a:lstStyle/>
          <a:p>
            <a:pPr eaLnBrk="1" hangingPunct="1">
              <a:defRPr/>
            </a:pPr>
            <a:r>
              <a:rPr lang="en-US">
                <a:cs typeface="+mn-cs"/>
              </a:rPr>
              <a:t>Tuning Fork Analogy</a:t>
            </a:r>
          </a:p>
        </p:txBody>
      </p:sp>
    </p:spTree>
    <p:extLst>
      <p:ext uri="{BB962C8B-B14F-4D97-AF65-F5344CB8AC3E}">
        <p14:creationId xmlns:p14="http://schemas.microsoft.com/office/powerpoint/2010/main" val="1595973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DE72C33E-3AAC-4C24-9DCA-52A5358A0E25}"/>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852DDEA9-6B7E-4856-842C-021C65BC1A80}"/>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Angular momentum changes in whole units.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6BDD9DAB-56BF-465D-9DB2-5EADE8C6333B}"/>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40" tIns="44970" rIns="89940" bIns="4497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80000"/>
              </a:spcBef>
              <a:buClr>
                <a:schemeClr val="bg1"/>
              </a:buClr>
              <a:buSzPct val="100000"/>
              <a:buFont typeface="Times New Roman" panose="02020603050405020304" pitchFamily="18" charset="0"/>
              <a:buChar char="•"/>
            </a:pPr>
            <a:fld id="{7B447538-F7BC-4B50-A374-9625C589940C}" type="slidenum">
              <a:rPr lang="en-US" altLang="en-US"/>
              <a:pPr>
                <a:lnSpc>
                  <a:spcPct val="85000"/>
                </a:lnSpc>
                <a:spcBef>
                  <a:spcPct val="80000"/>
                </a:spcBef>
                <a:buClr>
                  <a:schemeClr val="bg1"/>
                </a:buClr>
                <a:buSzPct val="100000"/>
                <a:buFont typeface="Times New Roman" panose="02020603050405020304" pitchFamily="18" charset="0"/>
                <a:buChar char="•"/>
              </a:pPr>
              <a:t>8</a:t>
            </a:fld>
            <a:endParaRPr lang="en-US" altLang="en-US"/>
          </a:p>
        </p:txBody>
      </p:sp>
      <p:sp>
        <p:nvSpPr>
          <p:cNvPr id="11267" name="Rectangle 2">
            <a:extLst>
              <a:ext uri="{FF2B5EF4-FFF2-40B4-BE49-F238E27FC236}">
                <a16:creationId xmlns:a16="http://schemas.microsoft.com/office/drawing/2014/main" id="{72368EF5-0EEF-4E46-A766-844132FBBEC2}"/>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7AE50B60-0D18-4733-9107-750D5092E26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a typeface="ＭＳ Ｐゴシック" panose="020B0600070205080204" pitchFamily="34" charset="-128"/>
            </a:endParaRPr>
          </a:p>
          <a:p>
            <a:pPr eaLnBrk="1" hangingPunct="1"/>
            <a:r>
              <a:rPr lang="en-US" altLang="en-US" b="1" dirty="0">
                <a:latin typeface="Arial" panose="020B0604020202020204" pitchFamily="34" charset="0"/>
                <a:ea typeface="ＭＳ Ｐゴシック" panose="020B0600070205080204" pitchFamily="34" charset="-128"/>
              </a:rPr>
              <a:t>Questions that will be answered through out this course?</a:t>
            </a: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r>
              <a:rPr lang="en-US" altLang="en-US" dirty="0">
                <a:latin typeface="Arial" panose="020B0604020202020204" pitchFamily="34" charset="0"/>
                <a:ea typeface="ＭＳ Ｐゴシック" panose="020B0600070205080204" pitchFamily="34" charset="-128"/>
              </a:rPr>
              <a:t>	What is a </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spin</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a:t>
            </a:r>
          </a:p>
          <a:p>
            <a:pPr eaLnBrk="1" hangingPunct="1"/>
            <a:r>
              <a:rPr lang="en-US" altLang="en-US" dirty="0">
                <a:latin typeface="Arial" panose="020B0604020202020204" pitchFamily="34" charset="0"/>
                <a:ea typeface="ＭＳ Ｐゴシック" panose="020B0600070205080204" pitchFamily="34" charset="-128"/>
              </a:rPr>
              <a:t>	Why did you use the word </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spin</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 instead of </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proton</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 or </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water</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798E7B31-F1FC-4D05-8C5D-13C4F026A901}"/>
              </a:ext>
            </a:extLst>
          </p:cNvPr>
          <p:cNvSpPr>
            <a:spLocks noGrp="1" noRot="1" noChangeAspect="1" noChangeArrowheads="1" noTextEdit="1"/>
          </p:cNvSpPr>
          <p:nvPr>
            <p:ph type="sldImg"/>
          </p:nvPr>
        </p:nvSpPr>
        <p:spPr>
          <a:ln/>
        </p:spPr>
      </p:sp>
      <p:sp>
        <p:nvSpPr>
          <p:cNvPr id="35843" name="Notes Placeholder 2">
            <a:extLst>
              <a:ext uri="{FF2B5EF4-FFF2-40B4-BE49-F238E27FC236}">
                <a16:creationId xmlns:a16="http://schemas.microsoft.com/office/drawing/2014/main" id="{CEDA63B9-8CE7-47F4-AE2B-7D57FFB6D430}"/>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Quantum </a:t>
            </a:r>
            <a:r>
              <a:rPr lang="en-US" altLang="en-US" dirty="0" err="1">
                <a:latin typeface="Arial" panose="020B0604020202020204" pitchFamily="34" charset="0"/>
                <a:ea typeface="ＭＳ Ｐゴシック" panose="020B0600070205080204" pitchFamily="34" charset="-128"/>
              </a:rPr>
              <a:t>Mechanis</a:t>
            </a:r>
            <a:r>
              <a:rPr lang="en-US" altLang="en-US" dirty="0">
                <a:latin typeface="Arial" panose="020B0604020202020204" pitchFamily="34" charset="0"/>
                <a:ea typeface="ＭＳ Ｐゴシック" panose="020B0600070205080204" pitchFamily="34" charset="-128"/>
              </a:rPr>
              <a:t>:</a:t>
            </a:r>
          </a:p>
          <a:p>
            <a:r>
              <a:rPr lang="en-US" altLang="en-US" dirty="0">
                <a:latin typeface="Arial" panose="020B0604020202020204" pitchFamily="34" charset="0"/>
                <a:ea typeface="ＭＳ Ｐゴシック" panose="020B0600070205080204" pitchFamily="34" charset="-128"/>
              </a:rPr>
              <a:t>http://www.quantumdiaries.org/2011/09/17/angular-momentum-in-quantum-mechanics/</a:t>
            </a:r>
          </a:p>
        </p:txBody>
      </p:sp>
    </p:spTree>
    <p:extLst>
      <p:ext uri="{BB962C8B-B14F-4D97-AF65-F5344CB8AC3E}">
        <p14:creationId xmlns:p14="http://schemas.microsoft.com/office/powerpoint/2010/main" val="218374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2ABF2088-E821-4327-A839-E56D60755611}"/>
              </a:ext>
            </a:extLst>
          </p:cNvPr>
          <p:cNvSpPr>
            <a:spLocks noGrp="1" noRot="1" noChangeAspect="1" noChangeArrowheads="1" noTextEdit="1"/>
          </p:cNvSpPr>
          <p:nvPr>
            <p:ph type="sldImg"/>
          </p:nvPr>
        </p:nvSpPr>
        <p:spPr>
          <a:ln/>
        </p:spPr>
      </p:sp>
      <p:sp>
        <p:nvSpPr>
          <p:cNvPr id="37891" name="Notes Placeholder 2">
            <a:extLst>
              <a:ext uri="{FF2B5EF4-FFF2-40B4-BE49-F238E27FC236}">
                <a16:creationId xmlns:a16="http://schemas.microsoft.com/office/drawing/2014/main" id="{CB0AFA9A-2508-484B-B548-4B6682A087C8}"/>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http://www.quantumdiaries.org/2011/09/17/angular-momentum-in-quantum-mechanics/</a:t>
            </a:r>
          </a:p>
        </p:txBody>
      </p:sp>
    </p:spTree>
    <p:extLst>
      <p:ext uri="{BB962C8B-B14F-4D97-AF65-F5344CB8AC3E}">
        <p14:creationId xmlns:p14="http://schemas.microsoft.com/office/powerpoint/2010/main" val="77054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There is no longitudinal magnetization (equal proportion of parallel and anti-parallel spins)</a:t>
            </a:r>
          </a:p>
          <a:p>
            <a:r>
              <a:rPr lang="en-US" sz="1200" b="0" i="0" kern="1200" dirty="0">
                <a:solidFill>
                  <a:schemeClr val="tx1"/>
                </a:solidFill>
                <a:effectLst/>
                <a:latin typeface="Arial" charset="0"/>
                <a:ea typeface="ＭＳ Ｐゴシック" charset="-128"/>
                <a:cs typeface="ＭＳ Ｐゴシック" charset="-128"/>
              </a:rPr>
              <a:t>A transverse magnetization exists (all spins are in phase: complete phase coherence)</a:t>
            </a:r>
          </a:p>
        </p:txBody>
      </p:sp>
    </p:spTree>
    <p:extLst>
      <p:ext uri="{BB962C8B-B14F-4D97-AF65-F5344CB8AC3E}">
        <p14:creationId xmlns:p14="http://schemas.microsoft.com/office/powerpoint/2010/main" val="3304283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Return to equilibrium of net magnetization is called Relaxation. During relaxation, electromagnetic energy is retransmitted: this RF emission is called the </a:t>
            </a:r>
            <a:r>
              <a:rPr lang="en-US" sz="1200" b="1" i="0" kern="1200" dirty="0">
                <a:solidFill>
                  <a:schemeClr val="tx1"/>
                </a:solidFill>
                <a:effectLst/>
                <a:latin typeface="Arial" charset="0"/>
                <a:ea typeface="ＭＳ Ｐゴシック" charset="-128"/>
                <a:cs typeface="ＭＳ Ｐゴシック" charset="-128"/>
              </a:rPr>
              <a:t>NMR signal</a:t>
            </a:r>
            <a:r>
              <a:rPr lang="en-US" sz="1200" b="0" i="0" kern="1200" dirty="0">
                <a:solidFill>
                  <a:schemeClr val="tx1"/>
                </a:solidFill>
                <a:effectLst/>
                <a:latin typeface="Arial" charset="0"/>
                <a:ea typeface="ＭＳ Ｐゴシック" charset="-128"/>
                <a:cs typeface="ＭＳ Ｐゴシック" charset="-128"/>
              </a:rPr>
              <a:t>. Relaxation combines 2 different mechanisms:</a:t>
            </a:r>
          </a:p>
          <a:p>
            <a:endParaRPr lang="en-US" sz="1200" b="0" i="0" kern="1200" dirty="0">
              <a:solidFill>
                <a:schemeClr val="tx1"/>
              </a:solidFill>
              <a:effectLst/>
              <a:latin typeface="Arial" charset="0"/>
              <a:ea typeface="ＭＳ Ｐゴシック" charset="-128"/>
              <a:cs typeface="ＭＳ Ｐゴシック" charset="-128"/>
            </a:endParaRPr>
          </a:p>
          <a:p>
            <a:r>
              <a:rPr lang="en-US" sz="1200" b="0" i="0" kern="1200" dirty="0">
                <a:solidFill>
                  <a:schemeClr val="tx1"/>
                </a:solidFill>
                <a:effectLst/>
                <a:latin typeface="Arial" charset="0"/>
                <a:ea typeface="ＭＳ Ｐゴシック" charset="-128"/>
                <a:cs typeface="ＭＳ Ｐゴシック" charset="-128"/>
              </a:rPr>
              <a:t>Longitudinal relaxation corresponds to longitudinal magnetization recovery</a:t>
            </a:r>
          </a:p>
          <a:p>
            <a:r>
              <a:rPr lang="en-US" sz="1200" b="0" i="0" kern="1200" dirty="0">
                <a:solidFill>
                  <a:schemeClr val="tx1"/>
                </a:solidFill>
                <a:effectLst/>
                <a:latin typeface="Arial" charset="0"/>
                <a:ea typeface="ＭＳ Ｐゴシック" charset="-128"/>
                <a:cs typeface="ＭＳ Ｐゴシック" charset="-128"/>
              </a:rPr>
              <a:t>Transverse relaxation corresponds to transverse magnetization decay</a:t>
            </a:r>
          </a:p>
          <a:p>
            <a:endParaRPr lang="en-US" dirty="0"/>
          </a:p>
        </p:txBody>
      </p:sp>
    </p:spTree>
    <p:extLst>
      <p:ext uri="{BB962C8B-B14F-4D97-AF65-F5344CB8AC3E}">
        <p14:creationId xmlns:p14="http://schemas.microsoft.com/office/powerpoint/2010/main" val="330062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Longitudinal relaxation is due to energy exchange between the spins and surrounding lattice (spin-lattice relaxation), re-establishing thermal equilibrium. As spins go from a high energy state back to a low energy state, RF energy is released back into the surrounding lattice.</a:t>
            </a:r>
          </a:p>
          <a:p>
            <a:r>
              <a:rPr lang="en-US" sz="1200" b="0" i="0" kern="1200" dirty="0">
                <a:solidFill>
                  <a:schemeClr val="tx1"/>
                </a:solidFill>
                <a:effectLst/>
                <a:latin typeface="Arial" charset="0"/>
                <a:ea typeface="ＭＳ Ｐゴシック" charset="-128"/>
                <a:cs typeface="ＭＳ Ｐゴシック" charset="-128"/>
              </a:rPr>
              <a:t>The recovery of longitudinal magnetization follows an exponential curve. The recovery rate is characterized by the tissue-specific time constant T1. After time T1, longitudinal magnetization has returned to 63 % of its final value. With a 1.5 T field strength, T1 values are about 200 to 3000 </a:t>
            </a:r>
            <a:r>
              <a:rPr lang="en-US" sz="1200" b="0" i="0" kern="1200" dirty="0" err="1">
                <a:solidFill>
                  <a:schemeClr val="tx1"/>
                </a:solidFill>
                <a:effectLst/>
                <a:latin typeface="Arial" charset="0"/>
                <a:ea typeface="ＭＳ Ｐゴシック" charset="-128"/>
                <a:cs typeface="ＭＳ Ｐゴシック" charset="-128"/>
              </a:rPr>
              <a:t>ms.</a:t>
            </a:r>
            <a:r>
              <a:rPr lang="en-US" sz="1200" b="0" i="0" kern="1200" dirty="0">
                <a:solidFill>
                  <a:schemeClr val="tx1"/>
                </a:solidFill>
                <a:effectLst/>
                <a:latin typeface="Arial" charset="0"/>
                <a:ea typeface="ＭＳ Ｐゴシック" charset="-128"/>
                <a:cs typeface="ＭＳ Ｐゴシック" charset="-128"/>
              </a:rPr>
              <a:t> T1 values are longer at higher field strengths.</a:t>
            </a:r>
          </a:p>
          <a:p>
            <a:endParaRPr lang="en-US" dirty="0"/>
          </a:p>
        </p:txBody>
      </p:sp>
    </p:spTree>
    <p:extLst>
      <p:ext uri="{BB962C8B-B14F-4D97-AF65-F5344CB8AC3E}">
        <p14:creationId xmlns:p14="http://schemas.microsoft.com/office/powerpoint/2010/main" val="64519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2130438"/>
            <a:ext cx="8743950" cy="1470025"/>
          </a:xfrm>
        </p:spPr>
        <p:txBody>
          <a:bodyPr/>
          <a:lstStyle/>
          <a:p>
            <a:r>
              <a:rPr lang="en-US"/>
              <a:t>Click to edit Master title style</a:t>
            </a:r>
          </a:p>
        </p:txBody>
      </p:sp>
      <p:sp>
        <p:nvSpPr>
          <p:cNvPr id="3" name="Subtitle 2"/>
          <p:cNvSpPr>
            <a:spLocks noGrp="1"/>
          </p:cNvSpPr>
          <p:nvPr>
            <p:ph type="subTitle" idx="1"/>
          </p:nvPr>
        </p:nvSpPr>
        <p:spPr>
          <a:xfrm>
            <a:off x="1543050" y="3886200"/>
            <a:ext cx="72009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C547D5D-76A8-4D94-8C7A-AAD5B7A1B2FD}"/>
              </a:ext>
            </a:extLst>
          </p:cNvPr>
          <p:cNvSpPr>
            <a:spLocks noGrp="1"/>
          </p:cNvSpPr>
          <p:nvPr>
            <p:ph type="dt" sz="half" idx="10"/>
          </p:nvPr>
        </p:nvSpPr>
        <p:spPr/>
        <p:txBody>
          <a:bodyPr rtlCol="0"/>
          <a:lstStyle>
            <a:lvl1pPr>
              <a:buFont typeface="Times New Roman" charset="0"/>
              <a:buChar char="•"/>
              <a:defRPr>
                <a:solidFill>
                  <a:schemeClr val="tx1">
                    <a:tint val="75000"/>
                  </a:schemeClr>
                </a:solidFill>
                <a:latin typeface="Arial" charset="0"/>
                <a:ea typeface="ＭＳ Ｐゴシック" charset="0"/>
                <a:cs typeface="ＭＳ Ｐゴシック" charset="0"/>
              </a:defRPr>
            </a:lvl1pPr>
          </a:lstStyle>
          <a:p>
            <a:pPr>
              <a:defRPr/>
            </a:pPr>
            <a:r>
              <a:rPr lang="en-US"/>
              <a:t>BME2104 -《生物医学影像技术》</a:t>
            </a:r>
          </a:p>
        </p:txBody>
      </p:sp>
      <p:sp>
        <p:nvSpPr>
          <p:cNvPr id="5" name="Footer Placeholder 4">
            <a:extLst>
              <a:ext uri="{FF2B5EF4-FFF2-40B4-BE49-F238E27FC236}">
                <a16:creationId xmlns:a16="http://schemas.microsoft.com/office/drawing/2014/main" id="{68D0DB03-F0EE-4A29-A710-10F3CCF29A34}"/>
              </a:ext>
            </a:extLst>
          </p:cNvPr>
          <p:cNvSpPr>
            <a:spLocks noGrp="1"/>
          </p:cNvSpPr>
          <p:nvPr>
            <p:ph type="ftr" sz="quarter" idx="11"/>
          </p:nvPr>
        </p:nvSpPr>
        <p:spPr/>
        <p:txBody>
          <a:bodyPr/>
          <a:lstStyle>
            <a:lvl1pPr>
              <a:defRPr/>
            </a:lvl1pPr>
          </a:lstStyle>
          <a:p>
            <a:pPr>
              <a:defRPr/>
            </a:pPr>
            <a:r>
              <a:rPr lang="en-US"/>
              <a:t>Lecture 18:  Introduction to MRI Principle</a:t>
            </a:r>
          </a:p>
        </p:txBody>
      </p:sp>
      <p:sp>
        <p:nvSpPr>
          <p:cNvPr id="6" name="Slide Number Placeholder 5">
            <a:extLst>
              <a:ext uri="{FF2B5EF4-FFF2-40B4-BE49-F238E27FC236}">
                <a16:creationId xmlns:a16="http://schemas.microsoft.com/office/drawing/2014/main" id="{18FF3F13-2753-4216-ACF2-86E16A2203C9}"/>
              </a:ext>
            </a:extLst>
          </p:cNvPr>
          <p:cNvSpPr>
            <a:spLocks noGrp="1"/>
          </p:cNvSpPr>
          <p:nvPr>
            <p:ph type="sldNum" sz="quarter" idx="12"/>
          </p:nvPr>
        </p:nvSpPr>
        <p:spPr/>
        <p:txBody>
          <a:bodyPr/>
          <a:lstStyle>
            <a:lvl1pPr>
              <a:defRPr/>
            </a:lvl1pPr>
          </a:lstStyle>
          <a:p>
            <a:pPr>
              <a:defRPr/>
            </a:pPr>
            <a:fld id="{43902361-5D81-497B-AA27-2E11C4E37133}" type="slidenum">
              <a:rPr lang="en-US" altLang="en-US"/>
              <a:pPr>
                <a:defRPr/>
              </a:pPr>
              <a:t>‹#›</a:t>
            </a:fld>
            <a:endParaRPr lang="en-US" altLang="en-US"/>
          </a:p>
        </p:txBody>
      </p:sp>
    </p:spTree>
    <p:extLst>
      <p:ext uri="{BB962C8B-B14F-4D97-AF65-F5344CB8AC3E}">
        <p14:creationId xmlns:p14="http://schemas.microsoft.com/office/powerpoint/2010/main" val="727659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1A1A7-9B4D-4A28-9FA6-D9B15A40F377}"/>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F4B457B5-20B7-48B9-A501-736407B3920B}"/>
              </a:ext>
            </a:extLst>
          </p:cNvPr>
          <p:cNvSpPr>
            <a:spLocks noGrp="1"/>
          </p:cNvSpPr>
          <p:nvPr>
            <p:ph type="ftr" sz="quarter" idx="11"/>
          </p:nvPr>
        </p:nvSpPr>
        <p:spPr/>
        <p:txBody>
          <a:bodyPr/>
          <a:lstStyle>
            <a:lvl1pPr>
              <a:defRPr/>
            </a:lvl1pPr>
          </a:lstStyle>
          <a:p>
            <a:pPr>
              <a:defRPr/>
            </a:pPr>
            <a:r>
              <a:rPr lang="en-US"/>
              <a:t>Lecture 18:  Introduction to MRI Principle</a:t>
            </a:r>
          </a:p>
        </p:txBody>
      </p:sp>
      <p:sp>
        <p:nvSpPr>
          <p:cNvPr id="6" name="Slide Number Placeholder 5">
            <a:extLst>
              <a:ext uri="{FF2B5EF4-FFF2-40B4-BE49-F238E27FC236}">
                <a16:creationId xmlns:a16="http://schemas.microsoft.com/office/drawing/2014/main" id="{7A4A139F-3196-4569-A809-B6E8BC633915}"/>
              </a:ext>
            </a:extLst>
          </p:cNvPr>
          <p:cNvSpPr>
            <a:spLocks noGrp="1"/>
          </p:cNvSpPr>
          <p:nvPr>
            <p:ph type="sldNum" sz="quarter" idx="12"/>
          </p:nvPr>
        </p:nvSpPr>
        <p:spPr/>
        <p:txBody>
          <a:bodyPr/>
          <a:lstStyle>
            <a:lvl1pPr>
              <a:defRPr/>
            </a:lvl1pPr>
          </a:lstStyle>
          <a:p>
            <a:pPr>
              <a:defRPr/>
            </a:pPr>
            <a:fld id="{995C45BC-281C-488C-9C0F-211CFE0FE704}" type="slidenum">
              <a:rPr lang="en-US" altLang="en-US"/>
              <a:pPr>
                <a:defRPr/>
              </a:pPr>
              <a:t>‹#›</a:t>
            </a:fld>
            <a:endParaRPr lang="en-US" altLang="en-US"/>
          </a:p>
        </p:txBody>
      </p:sp>
    </p:spTree>
    <p:extLst>
      <p:ext uri="{BB962C8B-B14F-4D97-AF65-F5344CB8AC3E}">
        <p14:creationId xmlns:p14="http://schemas.microsoft.com/office/powerpoint/2010/main" val="180899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58075" y="274651"/>
            <a:ext cx="2314575"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14350" y="274651"/>
            <a:ext cx="677227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8669D-347D-4EC1-9BD9-D1CEE89EFCFF}"/>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2120575D-5725-4090-99E6-69060A64F724}"/>
              </a:ext>
            </a:extLst>
          </p:cNvPr>
          <p:cNvSpPr>
            <a:spLocks noGrp="1"/>
          </p:cNvSpPr>
          <p:nvPr>
            <p:ph type="ftr" sz="quarter" idx="11"/>
          </p:nvPr>
        </p:nvSpPr>
        <p:spPr/>
        <p:txBody>
          <a:bodyPr/>
          <a:lstStyle>
            <a:lvl1pPr>
              <a:defRPr/>
            </a:lvl1pPr>
          </a:lstStyle>
          <a:p>
            <a:pPr>
              <a:defRPr/>
            </a:pPr>
            <a:r>
              <a:rPr lang="en-US"/>
              <a:t>Lecture 18:  Introduction to MRI Principle</a:t>
            </a:r>
          </a:p>
        </p:txBody>
      </p:sp>
      <p:sp>
        <p:nvSpPr>
          <p:cNvPr id="6" name="Slide Number Placeholder 5">
            <a:extLst>
              <a:ext uri="{FF2B5EF4-FFF2-40B4-BE49-F238E27FC236}">
                <a16:creationId xmlns:a16="http://schemas.microsoft.com/office/drawing/2014/main" id="{6B0810C1-11F8-4D86-B605-9E5D9FCEFAC3}"/>
              </a:ext>
            </a:extLst>
          </p:cNvPr>
          <p:cNvSpPr>
            <a:spLocks noGrp="1"/>
          </p:cNvSpPr>
          <p:nvPr>
            <p:ph type="sldNum" sz="quarter" idx="12"/>
          </p:nvPr>
        </p:nvSpPr>
        <p:spPr/>
        <p:txBody>
          <a:bodyPr/>
          <a:lstStyle>
            <a:lvl1pPr>
              <a:defRPr/>
            </a:lvl1pPr>
          </a:lstStyle>
          <a:p>
            <a:pPr>
              <a:defRPr/>
            </a:pPr>
            <a:fld id="{C05201F8-DA2D-4898-B678-8430BB5480C0}" type="slidenum">
              <a:rPr lang="en-US" altLang="en-US"/>
              <a:pPr>
                <a:defRPr/>
              </a:pPr>
              <a:t>‹#›</a:t>
            </a:fld>
            <a:endParaRPr lang="en-US" altLang="en-US"/>
          </a:p>
        </p:txBody>
      </p:sp>
    </p:spTree>
    <p:extLst>
      <p:ext uri="{BB962C8B-B14F-4D97-AF65-F5344CB8AC3E}">
        <p14:creationId xmlns:p14="http://schemas.microsoft.com/office/powerpoint/2010/main" val="2490200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88E3B-0DA3-4E30-A861-7EF239C0898F}"/>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5" name="Footer Placeholder 4">
            <a:extLst>
              <a:ext uri="{FF2B5EF4-FFF2-40B4-BE49-F238E27FC236}">
                <a16:creationId xmlns:a16="http://schemas.microsoft.com/office/drawing/2014/main" id="{CCCBEE36-CE47-4855-8732-B235D816FDE2}"/>
              </a:ext>
            </a:extLst>
          </p:cNvPr>
          <p:cNvSpPr>
            <a:spLocks noGrp="1"/>
          </p:cNvSpPr>
          <p:nvPr>
            <p:ph type="ftr" sz="quarter" idx="11"/>
          </p:nvPr>
        </p:nvSpPr>
        <p:spPr/>
        <p:txBody>
          <a:bodyPr/>
          <a:lstStyle>
            <a:lvl1pPr>
              <a:defRPr/>
            </a:lvl1pPr>
          </a:lstStyle>
          <a:p>
            <a:pPr>
              <a:defRPr/>
            </a:pPr>
            <a:r>
              <a:rPr lang="en-US"/>
              <a:t>Lecture 18:  Introduction to MRI Principle</a:t>
            </a:r>
          </a:p>
        </p:txBody>
      </p:sp>
      <p:sp>
        <p:nvSpPr>
          <p:cNvPr id="6" name="Slide Number Placeholder 5">
            <a:extLst>
              <a:ext uri="{FF2B5EF4-FFF2-40B4-BE49-F238E27FC236}">
                <a16:creationId xmlns:a16="http://schemas.microsoft.com/office/drawing/2014/main" id="{B94BC1B9-D19D-4F00-8836-D37C4E9D45F2}"/>
              </a:ext>
            </a:extLst>
          </p:cNvPr>
          <p:cNvSpPr>
            <a:spLocks noGrp="1"/>
          </p:cNvSpPr>
          <p:nvPr>
            <p:ph type="sldNum" sz="quarter" idx="12"/>
          </p:nvPr>
        </p:nvSpPr>
        <p:spPr/>
        <p:txBody>
          <a:bodyPr/>
          <a:lstStyle>
            <a:lvl1pPr>
              <a:defRPr/>
            </a:lvl1pPr>
          </a:lstStyle>
          <a:p>
            <a:pPr>
              <a:defRPr/>
            </a:pPr>
            <a:fld id="{F0717801-9C2A-4D39-A345-FFE34DD1CB73}" type="slidenum">
              <a:rPr lang="en-US" altLang="en-US"/>
              <a:pPr>
                <a:defRPr/>
              </a:pPr>
              <a:t>‹#›</a:t>
            </a:fld>
            <a:endParaRPr lang="en-US" altLang="en-US"/>
          </a:p>
        </p:txBody>
      </p:sp>
    </p:spTree>
    <p:extLst>
      <p:ext uri="{BB962C8B-B14F-4D97-AF65-F5344CB8AC3E}">
        <p14:creationId xmlns:p14="http://schemas.microsoft.com/office/powerpoint/2010/main" val="175025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602" y="4406913"/>
            <a:ext cx="874395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12602" y="2906713"/>
            <a:ext cx="874395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C51603-19E3-471D-B56F-DA36C3FBBA7A}"/>
              </a:ext>
            </a:extLst>
          </p:cNvPr>
          <p:cNvSpPr>
            <a:spLocks noGrp="1"/>
          </p:cNvSpPr>
          <p:nvPr>
            <p:ph type="dt" sz="half" idx="10"/>
          </p:nvPr>
        </p:nvSpPr>
        <p:spPr/>
        <p:txBody>
          <a:bodyPr/>
          <a:lstStyle>
            <a:lvl1pPr>
              <a:defRPr/>
            </a:lvl1pPr>
          </a:lstStyle>
          <a:p>
            <a:pPr>
              <a:defRPr/>
            </a:pPr>
            <a:r>
              <a:rPr lang="en-US" altLang="en-US" dirty="0"/>
              <a:t>BME2104 -《</a:t>
            </a:r>
            <a:r>
              <a:rPr lang="en-US" altLang="en-US" dirty="0" err="1"/>
              <a:t>生物医学影像技术</a:t>
            </a:r>
            <a:r>
              <a:rPr lang="en-US" altLang="en-US" dirty="0"/>
              <a:t>》</a:t>
            </a:r>
          </a:p>
        </p:txBody>
      </p:sp>
      <p:sp>
        <p:nvSpPr>
          <p:cNvPr id="5" name="Footer Placeholder 4">
            <a:extLst>
              <a:ext uri="{FF2B5EF4-FFF2-40B4-BE49-F238E27FC236}">
                <a16:creationId xmlns:a16="http://schemas.microsoft.com/office/drawing/2014/main" id="{021987AE-8841-4EF6-A192-5EAAB62DE153}"/>
              </a:ext>
            </a:extLst>
          </p:cNvPr>
          <p:cNvSpPr>
            <a:spLocks noGrp="1"/>
          </p:cNvSpPr>
          <p:nvPr>
            <p:ph type="ftr" sz="quarter" idx="11"/>
          </p:nvPr>
        </p:nvSpPr>
        <p:spPr/>
        <p:txBody>
          <a:bodyPr/>
          <a:lstStyle>
            <a:lvl1pPr>
              <a:defRPr/>
            </a:lvl1pPr>
          </a:lstStyle>
          <a:p>
            <a:pPr>
              <a:defRPr/>
            </a:pPr>
            <a:r>
              <a:rPr lang="en-US"/>
              <a:t>Lecture 18:  Introduction to MRI Principle</a:t>
            </a:r>
          </a:p>
        </p:txBody>
      </p:sp>
      <p:sp>
        <p:nvSpPr>
          <p:cNvPr id="6" name="Slide Number Placeholder 5">
            <a:extLst>
              <a:ext uri="{FF2B5EF4-FFF2-40B4-BE49-F238E27FC236}">
                <a16:creationId xmlns:a16="http://schemas.microsoft.com/office/drawing/2014/main" id="{87411C1F-D6A7-4E9F-B81D-F664DB4C03DE}"/>
              </a:ext>
            </a:extLst>
          </p:cNvPr>
          <p:cNvSpPr>
            <a:spLocks noGrp="1"/>
          </p:cNvSpPr>
          <p:nvPr>
            <p:ph type="sldNum" sz="quarter" idx="12"/>
          </p:nvPr>
        </p:nvSpPr>
        <p:spPr/>
        <p:txBody>
          <a:bodyPr/>
          <a:lstStyle>
            <a:lvl1pPr>
              <a:defRPr/>
            </a:lvl1pPr>
          </a:lstStyle>
          <a:p>
            <a:pPr>
              <a:defRPr/>
            </a:pPr>
            <a:fld id="{BEC1CCA2-C772-4B45-A0E1-622E5562B380}" type="slidenum">
              <a:rPr lang="en-US" altLang="en-US"/>
              <a:pPr>
                <a:defRPr/>
              </a:pPr>
              <a:t>‹#›</a:t>
            </a:fld>
            <a:endParaRPr lang="en-US" altLang="en-US"/>
          </a:p>
        </p:txBody>
      </p:sp>
    </p:spTree>
    <p:extLst>
      <p:ext uri="{BB962C8B-B14F-4D97-AF65-F5344CB8AC3E}">
        <p14:creationId xmlns:p14="http://schemas.microsoft.com/office/powerpoint/2010/main" val="135221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600206"/>
            <a:ext cx="45434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29225" y="1600206"/>
            <a:ext cx="45434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A396AA6-5302-4BD9-9D2F-FB4A3314A70F}"/>
              </a:ext>
            </a:extLst>
          </p:cNvPr>
          <p:cNvSpPr>
            <a:spLocks noGrp="1"/>
          </p:cNvSpPr>
          <p:nvPr>
            <p:ph type="dt" sz="half" idx="10"/>
          </p:nvPr>
        </p:nvSpPr>
        <p:spPr/>
        <p:txBody>
          <a:bodyPr/>
          <a:lstStyle>
            <a:lvl1pPr>
              <a:defRPr/>
            </a:lvl1pPr>
          </a:lstStyle>
          <a:p>
            <a:pPr>
              <a:defRPr/>
            </a:pPr>
            <a:r>
              <a:rPr lang="en-US" altLang="en-US" dirty="0"/>
              <a:t>BME2104 -《</a:t>
            </a:r>
            <a:r>
              <a:rPr lang="en-US" altLang="en-US" dirty="0" err="1"/>
              <a:t>生物医学影像技术</a:t>
            </a:r>
            <a:r>
              <a:rPr lang="en-US" altLang="en-US" dirty="0"/>
              <a:t>》</a:t>
            </a:r>
          </a:p>
        </p:txBody>
      </p:sp>
      <p:sp>
        <p:nvSpPr>
          <p:cNvPr id="6" name="Footer Placeholder 4">
            <a:extLst>
              <a:ext uri="{FF2B5EF4-FFF2-40B4-BE49-F238E27FC236}">
                <a16:creationId xmlns:a16="http://schemas.microsoft.com/office/drawing/2014/main" id="{BE88A093-F8D3-4B06-8D6B-C7298A324698}"/>
              </a:ext>
            </a:extLst>
          </p:cNvPr>
          <p:cNvSpPr>
            <a:spLocks noGrp="1"/>
          </p:cNvSpPr>
          <p:nvPr>
            <p:ph type="ftr" sz="quarter" idx="11"/>
          </p:nvPr>
        </p:nvSpPr>
        <p:spPr/>
        <p:txBody>
          <a:bodyPr/>
          <a:lstStyle>
            <a:lvl1pPr>
              <a:defRPr/>
            </a:lvl1pPr>
          </a:lstStyle>
          <a:p>
            <a:pPr>
              <a:defRPr/>
            </a:pPr>
            <a:r>
              <a:rPr lang="en-US"/>
              <a:t>Lecture 18:  Introduction to MRI Principle</a:t>
            </a:r>
          </a:p>
        </p:txBody>
      </p:sp>
      <p:sp>
        <p:nvSpPr>
          <p:cNvPr id="7" name="Slide Number Placeholder 5">
            <a:extLst>
              <a:ext uri="{FF2B5EF4-FFF2-40B4-BE49-F238E27FC236}">
                <a16:creationId xmlns:a16="http://schemas.microsoft.com/office/drawing/2014/main" id="{B220B702-4956-4CBE-AD04-3B691D800246}"/>
              </a:ext>
            </a:extLst>
          </p:cNvPr>
          <p:cNvSpPr>
            <a:spLocks noGrp="1"/>
          </p:cNvSpPr>
          <p:nvPr>
            <p:ph type="sldNum" sz="quarter" idx="12"/>
          </p:nvPr>
        </p:nvSpPr>
        <p:spPr/>
        <p:txBody>
          <a:bodyPr/>
          <a:lstStyle>
            <a:lvl1pPr>
              <a:defRPr/>
            </a:lvl1pPr>
          </a:lstStyle>
          <a:p>
            <a:pPr>
              <a:defRPr/>
            </a:pPr>
            <a:fld id="{A457FA14-F3D0-4CE6-B817-B8ACB669EC69}" type="slidenum">
              <a:rPr lang="en-US" altLang="en-US"/>
              <a:pPr>
                <a:defRPr/>
              </a:pPr>
              <a:t>‹#›</a:t>
            </a:fld>
            <a:endParaRPr lang="en-US" altLang="en-US"/>
          </a:p>
        </p:txBody>
      </p:sp>
    </p:spTree>
    <p:extLst>
      <p:ext uri="{BB962C8B-B14F-4D97-AF65-F5344CB8AC3E}">
        <p14:creationId xmlns:p14="http://schemas.microsoft.com/office/powerpoint/2010/main" val="3376110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4350" y="1535113"/>
            <a:ext cx="454521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4350" y="2174875"/>
            <a:ext cx="45452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225660" y="1535113"/>
            <a:ext cx="454699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225660" y="2174875"/>
            <a:ext cx="454699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F3D8F13-7C85-481B-87D3-BD3BAF3D574F}"/>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8" name="Footer Placeholder 4">
            <a:extLst>
              <a:ext uri="{FF2B5EF4-FFF2-40B4-BE49-F238E27FC236}">
                <a16:creationId xmlns:a16="http://schemas.microsoft.com/office/drawing/2014/main" id="{63D265EA-25F5-4399-8989-A2316F73775D}"/>
              </a:ext>
            </a:extLst>
          </p:cNvPr>
          <p:cNvSpPr>
            <a:spLocks noGrp="1"/>
          </p:cNvSpPr>
          <p:nvPr>
            <p:ph type="ftr" sz="quarter" idx="11"/>
          </p:nvPr>
        </p:nvSpPr>
        <p:spPr/>
        <p:txBody>
          <a:bodyPr/>
          <a:lstStyle>
            <a:lvl1pPr>
              <a:defRPr/>
            </a:lvl1pPr>
          </a:lstStyle>
          <a:p>
            <a:pPr>
              <a:defRPr/>
            </a:pPr>
            <a:r>
              <a:rPr lang="en-US"/>
              <a:t>Lecture 18:  Introduction to MRI Principle</a:t>
            </a:r>
          </a:p>
        </p:txBody>
      </p:sp>
      <p:sp>
        <p:nvSpPr>
          <p:cNvPr id="9" name="Slide Number Placeholder 5">
            <a:extLst>
              <a:ext uri="{FF2B5EF4-FFF2-40B4-BE49-F238E27FC236}">
                <a16:creationId xmlns:a16="http://schemas.microsoft.com/office/drawing/2014/main" id="{69AD3881-97F7-43F5-80ED-E19B17E6A9B3}"/>
              </a:ext>
            </a:extLst>
          </p:cNvPr>
          <p:cNvSpPr>
            <a:spLocks noGrp="1"/>
          </p:cNvSpPr>
          <p:nvPr>
            <p:ph type="sldNum" sz="quarter" idx="12"/>
          </p:nvPr>
        </p:nvSpPr>
        <p:spPr/>
        <p:txBody>
          <a:bodyPr/>
          <a:lstStyle>
            <a:lvl1pPr>
              <a:defRPr/>
            </a:lvl1pPr>
          </a:lstStyle>
          <a:p>
            <a:pPr>
              <a:defRPr/>
            </a:pPr>
            <a:fld id="{569A6967-C212-4E2C-BBC9-96E3A775F5CD}" type="slidenum">
              <a:rPr lang="en-US" altLang="en-US"/>
              <a:pPr>
                <a:defRPr/>
              </a:pPr>
              <a:t>‹#›</a:t>
            </a:fld>
            <a:endParaRPr lang="en-US" altLang="en-US"/>
          </a:p>
        </p:txBody>
      </p:sp>
    </p:spTree>
    <p:extLst>
      <p:ext uri="{BB962C8B-B14F-4D97-AF65-F5344CB8AC3E}">
        <p14:creationId xmlns:p14="http://schemas.microsoft.com/office/powerpoint/2010/main" val="2312321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6651C0E-3547-4B1A-B9FD-8C38903C6CD4}"/>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4" name="Footer Placeholder 4">
            <a:extLst>
              <a:ext uri="{FF2B5EF4-FFF2-40B4-BE49-F238E27FC236}">
                <a16:creationId xmlns:a16="http://schemas.microsoft.com/office/drawing/2014/main" id="{5D751B16-143B-4572-90A8-18788E756929}"/>
              </a:ext>
            </a:extLst>
          </p:cNvPr>
          <p:cNvSpPr>
            <a:spLocks noGrp="1"/>
          </p:cNvSpPr>
          <p:nvPr>
            <p:ph type="ftr" sz="quarter" idx="11"/>
          </p:nvPr>
        </p:nvSpPr>
        <p:spPr/>
        <p:txBody>
          <a:bodyPr/>
          <a:lstStyle>
            <a:lvl1pPr>
              <a:defRPr/>
            </a:lvl1pPr>
          </a:lstStyle>
          <a:p>
            <a:pPr>
              <a:defRPr/>
            </a:pPr>
            <a:r>
              <a:rPr lang="en-US"/>
              <a:t>Lecture 18:  Introduction to MRI Principle</a:t>
            </a:r>
          </a:p>
        </p:txBody>
      </p:sp>
      <p:sp>
        <p:nvSpPr>
          <p:cNvPr id="5" name="Slide Number Placeholder 5">
            <a:extLst>
              <a:ext uri="{FF2B5EF4-FFF2-40B4-BE49-F238E27FC236}">
                <a16:creationId xmlns:a16="http://schemas.microsoft.com/office/drawing/2014/main" id="{12DC5550-AC76-4E57-B6EA-AF558A61E9FD}"/>
              </a:ext>
            </a:extLst>
          </p:cNvPr>
          <p:cNvSpPr>
            <a:spLocks noGrp="1"/>
          </p:cNvSpPr>
          <p:nvPr>
            <p:ph type="sldNum" sz="quarter" idx="12"/>
          </p:nvPr>
        </p:nvSpPr>
        <p:spPr/>
        <p:txBody>
          <a:bodyPr/>
          <a:lstStyle>
            <a:lvl1pPr>
              <a:defRPr/>
            </a:lvl1pPr>
          </a:lstStyle>
          <a:p>
            <a:pPr>
              <a:defRPr/>
            </a:pPr>
            <a:fld id="{FCFA963F-971F-426B-85FD-6C75B3FF8B44}" type="slidenum">
              <a:rPr lang="en-US" altLang="en-US"/>
              <a:pPr>
                <a:defRPr/>
              </a:pPr>
              <a:t>‹#›</a:t>
            </a:fld>
            <a:endParaRPr lang="en-US" altLang="en-US"/>
          </a:p>
        </p:txBody>
      </p:sp>
    </p:spTree>
    <p:extLst>
      <p:ext uri="{BB962C8B-B14F-4D97-AF65-F5344CB8AC3E}">
        <p14:creationId xmlns:p14="http://schemas.microsoft.com/office/powerpoint/2010/main" val="329171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C84D8FE-8AF1-40FA-B626-85CF75DBC708}"/>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3" name="Footer Placeholder 4">
            <a:extLst>
              <a:ext uri="{FF2B5EF4-FFF2-40B4-BE49-F238E27FC236}">
                <a16:creationId xmlns:a16="http://schemas.microsoft.com/office/drawing/2014/main" id="{3DFAFD79-BAAE-40C7-B563-37FF3EECDCAA}"/>
              </a:ext>
            </a:extLst>
          </p:cNvPr>
          <p:cNvSpPr>
            <a:spLocks noGrp="1"/>
          </p:cNvSpPr>
          <p:nvPr>
            <p:ph type="ftr" sz="quarter" idx="11"/>
          </p:nvPr>
        </p:nvSpPr>
        <p:spPr/>
        <p:txBody>
          <a:bodyPr/>
          <a:lstStyle>
            <a:lvl1pPr>
              <a:defRPr/>
            </a:lvl1pPr>
          </a:lstStyle>
          <a:p>
            <a:pPr>
              <a:defRPr/>
            </a:pPr>
            <a:r>
              <a:rPr lang="en-US"/>
              <a:t>Lecture 18:  Introduction to MRI Principle</a:t>
            </a:r>
          </a:p>
        </p:txBody>
      </p:sp>
      <p:sp>
        <p:nvSpPr>
          <p:cNvPr id="4" name="Slide Number Placeholder 5">
            <a:extLst>
              <a:ext uri="{FF2B5EF4-FFF2-40B4-BE49-F238E27FC236}">
                <a16:creationId xmlns:a16="http://schemas.microsoft.com/office/drawing/2014/main" id="{B6C623AB-B945-455C-B471-E70EDDA25E3C}"/>
              </a:ext>
            </a:extLst>
          </p:cNvPr>
          <p:cNvSpPr>
            <a:spLocks noGrp="1"/>
          </p:cNvSpPr>
          <p:nvPr>
            <p:ph type="sldNum" sz="quarter" idx="12"/>
          </p:nvPr>
        </p:nvSpPr>
        <p:spPr/>
        <p:txBody>
          <a:bodyPr/>
          <a:lstStyle>
            <a:lvl1pPr>
              <a:defRPr/>
            </a:lvl1pPr>
          </a:lstStyle>
          <a:p>
            <a:pPr>
              <a:defRPr/>
            </a:pPr>
            <a:fld id="{D713C094-A33E-4603-9F67-41B940E5D984}" type="slidenum">
              <a:rPr lang="en-US" altLang="en-US"/>
              <a:pPr>
                <a:defRPr/>
              </a:pPr>
              <a:t>‹#›</a:t>
            </a:fld>
            <a:endParaRPr lang="en-US" altLang="en-US"/>
          </a:p>
        </p:txBody>
      </p:sp>
    </p:spTree>
    <p:extLst>
      <p:ext uri="{BB962C8B-B14F-4D97-AF65-F5344CB8AC3E}">
        <p14:creationId xmlns:p14="http://schemas.microsoft.com/office/powerpoint/2010/main" val="1642366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5" y="273050"/>
            <a:ext cx="338435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021931" y="273063"/>
            <a:ext cx="575071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14355" y="1435103"/>
            <a:ext cx="338435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EA77073-1EA0-45E8-8BB4-9C378FE97B62}"/>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6" name="Footer Placeholder 4">
            <a:extLst>
              <a:ext uri="{FF2B5EF4-FFF2-40B4-BE49-F238E27FC236}">
                <a16:creationId xmlns:a16="http://schemas.microsoft.com/office/drawing/2014/main" id="{EFC442B5-EF2D-4B29-B44D-A284D61D2F9A}"/>
              </a:ext>
            </a:extLst>
          </p:cNvPr>
          <p:cNvSpPr>
            <a:spLocks noGrp="1"/>
          </p:cNvSpPr>
          <p:nvPr>
            <p:ph type="ftr" sz="quarter" idx="11"/>
          </p:nvPr>
        </p:nvSpPr>
        <p:spPr/>
        <p:txBody>
          <a:bodyPr/>
          <a:lstStyle>
            <a:lvl1pPr>
              <a:defRPr/>
            </a:lvl1pPr>
          </a:lstStyle>
          <a:p>
            <a:pPr>
              <a:defRPr/>
            </a:pPr>
            <a:r>
              <a:rPr lang="en-US"/>
              <a:t>Lecture 18:  Introduction to MRI Principle</a:t>
            </a:r>
          </a:p>
        </p:txBody>
      </p:sp>
      <p:sp>
        <p:nvSpPr>
          <p:cNvPr id="7" name="Slide Number Placeholder 5">
            <a:extLst>
              <a:ext uri="{FF2B5EF4-FFF2-40B4-BE49-F238E27FC236}">
                <a16:creationId xmlns:a16="http://schemas.microsoft.com/office/drawing/2014/main" id="{E76069B9-F704-4234-8375-4CDE8AD0B9E0}"/>
              </a:ext>
            </a:extLst>
          </p:cNvPr>
          <p:cNvSpPr>
            <a:spLocks noGrp="1"/>
          </p:cNvSpPr>
          <p:nvPr>
            <p:ph type="sldNum" sz="quarter" idx="12"/>
          </p:nvPr>
        </p:nvSpPr>
        <p:spPr/>
        <p:txBody>
          <a:bodyPr/>
          <a:lstStyle>
            <a:lvl1pPr>
              <a:defRPr/>
            </a:lvl1pPr>
          </a:lstStyle>
          <a:p>
            <a:pPr>
              <a:defRPr/>
            </a:pPr>
            <a:fld id="{39F1236E-4EAB-427E-94AF-1D4BE7E83FD4}" type="slidenum">
              <a:rPr lang="en-US" altLang="en-US"/>
              <a:pPr>
                <a:defRPr/>
              </a:pPr>
              <a:t>‹#›</a:t>
            </a:fld>
            <a:endParaRPr lang="en-US" altLang="en-US"/>
          </a:p>
        </p:txBody>
      </p:sp>
    </p:spTree>
    <p:extLst>
      <p:ext uri="{BB962C8B-B14F-4D97-AF65-F5344CB8AC3E}">
        <p14:creationId xmlns:p14="http://schemas.microsoft.com/office/powerpoint/2010/main" val="3884946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324" y="4800600"/>
            <a:ext cx="6172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16324" y="612775"/>
            <a:ext cx="6172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016324"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E3A8274-6398-49E4-B6CA-2E5FDF14CFEB}"/>
              </a:ext>
            </a:extLst>
          </p:cNvPr>
          <p:cNvSpPr>
            <a:spLocks noGrp="1"/>
          </p:cNvSpPr>
          <p:nvPr>
            <p:ph type="dt" sz="half" idx="10"/>
          </p:nvPr>
        </p:nvSpPr>
        <p:spPr/>
        <p:txBody>
          <a:bodyPr/>
          <a:lstStyle>
            <a:lvl1pPr>
              <a:defRPr/>
            </a:lvl1pPr>
          </a:lstStyle>
          <a:p>
            <a:pPr>
              <a:defRPr/>
            </a:pPr>
            <a:r>
              <a:rPr lang="en-US" altLang="en-US"/>
              <a:t>BME2104 -《生物医学影像技术》</a:t>
            </a:r>
          </a:p>
        </p:txBody>
      </p:sp>
      <p:sp>
        <p:nvSpPr>
          <p:cNvPr id="6" name="Footer Placeholder 4">
            <a:extLst>
              <a:ext uri="{FF2B5EF4-FFF2-40B4-BE49-F238E27FC236}">
                <a16:creationId xmlns:a16="http://schemas.microsoft.com/office/drawing/2014/main" id="{D712AEE4-F805-4A4A-9024-20F4C5802A1D}"/>
              </a:ext>
            </a:extLst>
          </p:cNvPr>
          <p:cNvSpPr>
            <a:spLocks noGrp="1"/>
          </p:cNvSpPr>
          <p:nvPr>
            <p:ph type="ftr" sz="quarter" idx="11"/>
          </p:nvPr>
        </p:nvSpPr>
        <p:spPr/>
        <p:txBody>
          <a:bodyPr/>
          <a:lstStyle>
            <a:lvl1pPr>
              <a:defRPr/>
            </a:lvl1pPr>
          </a:lstStyle>
          <a:p>
            <a:pPr>
              <a:defRPr/>
            </a:pPr>
            <a:r>
              <a:rPr lang="en-US"/>
              <a:t>Lecture 18:  Introduction to MRI Principle</a:t>
            </a:r>
          </a:p>
        </p:txBody>
      </p:sp>
      <p:sp>
        <p:nvSpPr>
          <p:cNvPr id="7" name="Slide Number Placeholder 5">
            <a:extLst>
              <a:ext uri="{FF2B5EF4-FFF2-40B4-BE49-F238E27FC236}">
                <a16:creationId xmlns:a16="http://schemas.microsoft.com/office/drawing/2014/main" id="{B0A97FEE-88E2-40BB-B155-0E674CA383E8}"/>
              </a:ext>
            </a:extLst>
          </p:cNvPr>
          <p:cNvSpPr>
            <a:spLocks noGrp="1"/>
          </p:cNvSpPr>
          <p:nvPr>
            <p:ph type="sldNum" sz="quarter" idx="12"/>
          </p:nvPr>
        </p:nvSpPr>
        <p:spPr/>
        <p:txBody>
          <a:bodyPr/>
          <a:lstStyle>
            <a:lvl1pPr>
              <a:defRPr/>
            </a:lvl1pPr>
          </a:lstStyle>
          <a:p>
            <a:pPr>
              <a:defRPr/>
            </a:pPr>
            <a:fld id="{492C5E32-B3DA-4252-A395-A4C8B663AE71}" type="slidenum">
              <a:rPr lang="en-US" altLang="en-US"/>
              <a:pPr>
                <a:defRPr/>
              </a:pPr>
              <a:t>‹#›</a:t>
            </a:fld>
            <a:endParaRPr lang="en-US" altLang="en-US"/>
          </a:p>
        </p:txBody>
      </p:sp>
    </p:spTree>
    <p:extLst>
      <p:ext uri="{BB962C8B-B14F-4D97-AF65-F5344CB8AC3E}">
        <p14:creationId xmlns:p14="http://schemas.microsoft.com/office/powerpoint/2010/main" val="4252884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2E79C34-D9FF-41D6-A484-D83F68DBCCE6}"/>
              </a:ext>
            </a:extLst>
          </p:cNvPr>
          <p:cNvSpPr>
            <a:spLocks noGrp="1"/>
          </p:cNvSpPr>
          <p:nvPr>
            <p:ph type="title"/>
          </p:nvPr>
        </p:nvSpPr>
        <p:spPr bwMode="auto">
          <a:xfrm>
            <a:off x="514350" y="274638"/>
            <a:ext cx="9258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66E0DAA0-F615-436B-856B-8DDF66B02682}"/>
              </a:ext>
            </a:extLst>
          </p:cNvPr>
          <p:cNvSpPr>
            <a:spLocks noGrp="1"/>
          </p:cNvSpPr>
          <p:nvPr>
            <p:ph type="body" idx="1"/>
          </p:nvPr>
        </p:nvSpPr>
        <p:spPr bwMode="auto">
          <a:xfrm>
            <a:off x="514350" y="1600200"/>
            <a:ext cx="92583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96B0090-63AE-4E4B-92C6-B1747F71FEE5}"/>
              </a:ext>
            </a:extLst>
          </p:cNvPr>
          <p:cNvSpPr>
            <a:spLocks noGrp="1"/>
          </p:cNvSpPr>
          <p:nvPr>
            <p:ph type="dt" sz="half" idx="2"/>
          </p:nvPr>
        </p:nvSpPr>
        <p:spPr>
          <a:xfrm>
            <a:off x="514350" y="6356350"/>
            <a:ext cx="2400300" cy="365125"/>
          </a:xfrm>
          <a:prstGeom prst="rect">
            <a:avLst/>
          </a:prstGeom>
        </p:spPr>
        <p:txBody>
          <a:bodyPr vert="horz" wrap="square" lIns="91440" tIns="45720" rIns="91440" bIns="45720" numCol="1" anchor="ctr" anchorCtr="0" compatLnSpc="1">
            <a:prstTxWarp prst="textNoShape">
              <a:avLst/>
            </a:prstTxWarp>
          </a:bodyPr>
          <a:lstStyle>
            <a:lvl1pPr>
              <a:lnSpc>
                <a:spcPct val="85000"/>
              </a:lnSpc>
              <a:spcBef>
                <a:spcPct val="80000"/>
              </a:spcBef>
              <a:buClr>
                <a:schemeClr val="bg1"/>
              </a:buClr>
              <a:buSzPct val="100000"/>
              <a:buFont typeface="Times New Roman" panose="02020603050405020304" pitchFamily="18" charset="0"/>
              <a:buChar char="•"/>
              <a:defRPr sz="1200">
                <a:solidFill>
                  <a:srgbClr val="898989"/>
                </a:solidFill>
              </a:defRPr>
            </a:lvl1pPr>
          </a:lstStyle>
          <a:p>
            <a:pPr>
              <a:defRPr/>
            </a:pPr>
            <a:r>
              <a:rPr lang="en-US" altLang="en-US" dirty="0"/>
              <a:t>BME2104 -《</a:t>
            </a:r>
            <a:r>
              <a:rPr lang="en-US" altLang="en-US" dirty="0" err="1"/>
              <a:t>生物医学影像技术</a:t>
            </a:r>
            <a:r>
              <a:rPr lang="en-US" altLang="en-US" dirty="0"/>
              <a:t>》</a:t>
            </a:r>
          </a:p>
        </p:txBody>
      </p:sp>
      <p:sp>
        <p:nvSpPr>
          <p:cNvPr id="5" name="Footer Placeholder 4">
            <a:extLst>
              <a:ext uri="{FF2B5EF4-FFF2-40B4-BE49-F238E27FC236}">
                <a16:creationId xmlns:a16="http://schemas.microsoft.com/office/drawing/2014/main" id="{324618DC-0982-4338-A2AC-7D4C5DFE2FDB}"/>
              </a:ext>
            </a:extLst>
          </p:cNvPr>
          <p:cNvSpPr>
            <a:spLocks noGrp="1"/>
          </p:cNvSpPr>
          <p:nvPr>
            <p:ph type="ftr" sz="quarter" idx="3"/>
          </p:nvPr>
        </p:nvSpPr>
        <p:spPr>
          <a:xfrm>
            <a:off x="3514725" y="6356350"/>
            <a:ext cx="3257550" cy="365125"/>
          </a:xfrm>
          <a:prstGeom prst="rect">
            <a:avLst/>
          </a:prstGeom>
        </p:spPr>
        <p:txBody>
          <a:bodyPr vert="horz" lIns="91440" tIns="45720" rIns="91440" bIns="45720" rtlCol="0" anchor="ctr"/>
          <a:lstStyle>
            <a:lvl1pPr algn="ctr">
              <a:lnSpc>
                <a:spcPct val="85000"/>
              </a:lnSpc>
              <a:spcBef>
                <a:spcPct val="80000"/>
              </a:spcBef>
              <a:buClr>
                <a:schemeClr val="bg1"/>
              </a:buClr>
              <a:buSzPct val="100000"/>
              <a:buFont typeface="Times New Roman" charset="0"/>
              <a:buChar char="•"/>
              <a:defRPr sz="1200">
                <a:solidFill>
                  <a:schemeClr val="tx1">
                    <a:tint val="75000"/>
                  </a:schemeClr>
                </a:solidFill>
                <a:latin typeface="Arial" charset="0"/>
                <a:ea typeface="ＭＳ Ｐゴシック" charset="0"/>
                <a:cs typeface="ＭＳ Ｐゴシック" charset="0"/>
              </a:defRPr>
            </a:lvl1pPr>
          </a:lstStyle>
          <a:p>
            <a:pPr>
              <a:defRPr/>
            </a:pPr>
            <a:r>
              <a:rPr lang="en-US"/>
              <a:t>Lecture 18:  Introduction to MRI Principle</a:t>
            </a:r>
          </a:p>
        </p:txBody>
      </p:sp>
      <p:sp>
        <p:nvSpPr>
          <p:cNvPr id="6" name="Slide Number Placeholder 5">
            <a:extLst>
              <a:ext uri="{FF2B5EF4-FFF2-40B4-BE49-F238E27FC236}">
                <a16:creationId xmlns:a16="http://schemas.microsoft.com/office/drawing/2014/main" id="{0B95B4F0-54C1-40CB-81EA-D14747618DB4}"/>
              </a:ext>
            </a:extLst>
          </p:cNvPr>
          <p:cNvSpPr>
            <a:spLocks noGrp="1"/>
          </p:cNvSpPr>
          <p:nvPr>
            <p:ph type="sldNum" sz="quarter" idx="4"/>
          </p:nvPr>
        </p:nvSpPr>
        <p:spPr>
          <a:xfrm>
            <a:off x="7372350" y="6356350"/>
            <a:ext cx="2400300" cy="365125"/>
          </a:xfrm>
          <a:prstGeom prst="rect">
            <a:avLst/>
          </a:prstGeom>
        </p:spPr>
        <p:txBody>
          <a:bodyPr vert="horz" wrap="square" lIns="91440" tIns="45720" rIns="91440" bIns="45720" numCol="1" anchor="ctr" anchorCtr="0" compatLnSpc="1">
            <a:prstTxWarp prst="textNoShape">
              <a:avLst/>
            </a:prstTxWarp>
          </a:bodyPr>
          <a:lstStyle>
            <a:lvl1pPr algn="r">
              <a:lnSpc>
                <a:spcPct val="85000"/>
              </a:lnSpc>
              <a:spcBef>
                <a:spcPct val="80000"/>
              </a:spcBef>
              <a:buClr>
                <a:schemeClr val="bg1"/>
              </a:buClr>
              <a:buSzPct val="100000"/>
              <a:buFont typeface="Times New Roman" panose="02020603050405020304" pitchFamily="18" charset="0"/>
              <a:buChar char="•"/>
              <a:defRPr sz="1200">
                <a:solidFill>
                  <a:srgbClr val="898989"/>
                </a:solidFill>
              </a:defRPr>
            </a:lvl1pPr>
          </a:lstStyle>
          <a:p>
            <a:pPr>
              <a:defRPr/>
            </a:pPr>
            <a:fld id="{8DAA3F70-6853-48C9-962A-34FBA53C443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38"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dt="0"/>
  <p:txStyles>
    <p:titleStyle>
      <a:lvl1pPr algn="ctr" defTabSz="457200" rtl="0" eaLnBrk="0" fontAlgn="base" hangingPunct="0">
        <a:spcBef>
          <a:spcPct val="0"/>
        </a:spcBef>
        <a:spcAft>
          <a:spcPct val="0"/>
        </a:spcAft>
        <a:defRPr sz="3600" b="1" kern="1200">
          <a:solidFill>
            <a:schemeClr val="tx1"/>
          </a:solidFill>
          <a:latin typeface="Arial"/>
          <a:ea typeface="ＭＳ Ｐゴシック" panose="020B0600070205080204" pitchFamily="34" charset="-128"/>
          <a:cs typeface="Arial"/>
        </a:defRPr>
      </a:lvl1pPr>
      <a:lvl2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4572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9144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13716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18288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Arial"/>
          <a:ea typeface="ＭＳ Ｐゴシック" panose="020B0600070205080204"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Arial"/>
          <a:ea typeface="ＭＳ Ｐゴシック" panose="020B0600070205080204"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Arial"/>
          <a:ea typeface="ＭＳ Ｐゴシック" panose="020B0600070205080204" pitchFamily="34" charset="-128"/>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anose="020B0600070205080204" pitchFamily="34" charset="-128"/>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aogh@shanghaitech.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www.quantumdiaries.org/2011/09/17/angular-momentum-in-quantum-mechanics/"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2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2.png"/><Relationship Id="rId5" Type="http://schemas.openxmlformats.org/officeDocument/2006/relationships/slideLayout" Target="../slideLayouts/slideLayout4.xml"/><Relationship Id="rId4" Type="http://schemas.openxmlformats.org/officeDocument/2006/relationships/video" Target="../media/media6.mp4"/></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0.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1.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2.png"/><Relationship Id="rId4"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3.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4.png"/><Relationship Id="rId4"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6.wmf"/><Relationship Id="rId5" Type="http://schemas.openxmlformats.org/officeDocument/2006/relationships/image" Target="../media/image35.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7.png"/><Relationship Id="rId4"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0.emf"/><Relationship Id="rId5" Type="http://schemas.openxmlformats.org/officeDocument/2006/relationships/oleObject" Target="../embeddings/oleObject3.bin"/><Relationship Id="rId4" Type="http://schemas.openxmlformats.org/officeDocument/2006/relationships/image" Target="../media/image41.wmf"/></Relationships>
</file>

<file path=ppt/slides/_rels/slide28.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notesSlide" Target="../notesSlides/notesSlide16.xml"/><Relationship Id="rId7" Type="http://schemas.openxmlformats.org/officeDocument/2006/relationships/image" Target="../media/image43.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42.emf"/><Relationship Id="rId4"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bruker-nmr.de/guide/eNMR/chem/NMRnuclei.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8.jpeg"/><Relationship Id="rId7"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5.jpeg"/><Relationship Id="rId4" Type="http://schemas.openxmlformats.org/officeDocument/2006/relationships/image" Target="../media/image49.jpeg"/><Relationship Id="rId9" Type="http://schemas.openxmlformats.org/officeDocument/2006/relationships/image" Target="../media/image53.jpe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58.emf"/><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imaios.com/en/e-Courses/e-MR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0.wmf"/><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notesSlide" Target="../notesSlides/notesSlide4.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www.chem.umn.edu/groups/harned/classes/8361/lectures/NMR.pdf"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2434-B7EE-4E88-B956-2998352BF430}"/>
              </a:ext>
            </a:extLst>
          </p:cNvPr>
          <p:cNvSpPr>
            <a:spLocks noGrp="1"/>
          </p:cNvSpPr>
          <p:nvPr>
            <p:ph type="ctrTitle"/>
          </p:nvPr>
        </p:nvSpPr>
        <p:spPr>
          <a:xfrm>
            <a:off x="771525" y="2130425"/>
            <a:ext cx="8743950" cy="1470025"/>
          </a:xfrm>
        </p:spPr>
        <p:txBody>
          <a:bodyPr>
            <a:normAutofit/>
          </a:bodyPr>
          <a:lstStyle/>
          <a:p>
            <a:pPr algn="ctr">
              <a:defRPr/>
            </a:pPr>
            <a:r>
              <a:rPr lang="en-US" sz="3038" b="1" dirty="0"/>
              <a:t>Lecture 18: </a:t>
            </a:r>
            <a:r>
              <a:rPr lang="en-US" altLang="zh-CN" sz="3038" b="1" dirty="0"/>
              <a:t> Introduction to MRI Principle</a:t>
            </a:r>
            <a:endParaRPr lang="en-US" sz="3038" b="1" dirty="0"/>
          </a:p>
        </p:txBody>
      </p:sp>
      <p:sp>
        <p:nvSpPr>
          <p:cNvPr id="3" name="Subtitle 2">
            <a:extLst>
              <a:ext uri="{FF2B5EF4-FFF2-40B4-BE49-F238E27FC236}">
                <a16:creationId xmlns:a16="http://schemas.microsoft.com/office/drawing/2014/main" id="{E238EAA3-BAAC-455F-81E1-FBC1F8324EA9}"/>
              </a:ext>
            </a:extLst>
          </p:cNvPr>
          <p:cNvSpPr>
            <a:spLocks noGrp="1"/>
          </p:cNvSpPr>
          <p:nvPr>
            <p:ph type="subTitle" idx="1"/>
          </p:nvPr>
        </p:nvSpPr>
        <p:spPr/>
        <p:txBody>
          <a:bodyPr>
            <a:normAutofit/>
          </a:bodyPr>
          <a:lstStyle/>
          <a:p>
            <a:pPr>
              <a:defRPr/>
            </a:pPr>
            <a:endParaRPr lang="en-US" sz="900" dirty="0">
              <a:solidFill>
                <a:schemeClr val="tx1"/>
              </a:solidFill>
            </a:endParaRPr>
          </a:p>
          <a:p>
            <a:pPr>
              <a:defRPr/>
            </a:pPr>
            <a:r>
              <a:rPr lang="en-US" sz="2000" b="1" dirty="0">
                <a:solidFill>
                  <a:schemeClr val="tx1"/>
                </a:solidFill>
              </a:rPr>
              <a:t>Dr. Guohua Cao </a:t>
            </a:r>
            <a:r>
              <a:rPr lang="zh-CN" altLang="en-US" sz="2000" b="1" dirty="0">
                <a:solidFill>
                  <a:schemeClr val="tx1"/>
                </a:solidFill>
              </a:rPr>
              <a:t>（曹国华）</a:t>
            </a:r>
            <a:br>
              <a:rPr lang="en-US" sz="1400" dirty="0">
                <a:solidFill>
                  <a:schemeClr val="tx1"/>
                </a:solidFill>
              </a:rPr>
            </a:br>
            <a:r>
              <a:rPr lang="en-US" sz="1400" dirty="0">
                <a:solidFill>
                  <a:schemeClr val="tx1"/>
                </a:solidFill>
                <a:hlinkClick r:id="rId3">
                  <a:extLst>
                    <a:ext uri="{A12FA001-AC4F-418D-AE19-62706E023703}">
                      <ahyp:hlinkClr xmlns:ahyp="http://schemas.microsoft.com/office/drawing/2018/hyperlinkcolor" val="tx"/>
                    </a:ext>
                  </a:extLst>
                </a:hlinkClick>
              </a:rPr>
              <a:t>caogh@shanghaitech.edu.cn</a:t>
            </a:r>
            <a:r>
              <a:rPr lang="en-US" sz="1400" dirty="0">
                <a:solidFill>
                  <a:schemeClr val="tx1"/>
                </a:solidFill>
              </a:rPr>
              <a:t>  </a:t>
            </a:r>
          </a:p>
          <a:p>
            <a:pPr>
              <a:defRPr/>
            </a:pPr>
            <a:r>
              <a:rPr lang="en-US" sz="1400" dirty="0">
                <a:solidFill>
                  <a:schemeClr val="tx1"/>
                </a:solidFill>
              </a:rPr>
              <a:t>School of Biomedical Engineering</a:t>
            </a:r>
          </a:p>
          <a:p>
            <a:pPr>
              <a:defRPr/>
            </a:pPr>
            <a:r>
              <a:rPr lang="en-US" sz="1400" dirty="0">
                <a:solidFill>
                  <a:schemeClr val="tx1"/>
                </a:solidFill>
              </a:rPr>
              <a:t>ShanghaiTech University</a:t>
            </a:r>
          </a:p>
        </p:txBody>
      </p:sp>
      <p:pic>
        <p:nvPicPr>
          <p:cNvPr id="6148" name="图片 25">
            <a:extLst>
              <a:ext uri="{FF2B5EF4-FFF2-40B4-BE49-F238E27FC236}">
                <a16:creationId xmlns:a16="http://schemas.microsoft.com/office/drawing/2014/main" id="{E242FA93-BD2B-4603-A965-469FA84C5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325" y="455613"/>
            <a:ext cx="2771775"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a:extLst>
              <a:ext uri="{FF2B5EF4-FFF2-40B4-BE49-F238E27FC236}">
                <a16:creationId xmlns:a16="http://schemas.microsoft.com/office/drawing/2014/main" id="{E10C299E-6144-47B0-80BC-2651D454E9E9}"/>
              </a:ext>
            </a:extLst>
          </p:cNvPr>
          <p:cNvSpPr txBox="1"/>
          <p:nvPr/>
        </p:nvSpPr>
        <p:spPr>
          <a:xfrm>
            <a:off x="8518219" y="6061976"/>
            <a:ext cx="1290215" cy="3794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DAD763-299C-4A1F-B798-320E8A2618A9}" type="datetime1">
              <a:rPr lang="en-US" smtClean="0"/>
              <a:pPr/>
              <a:t>4/9/2023</a:t>
            </a:fld>
            <a:endParaRPr lang="en-US" dirty="0"/>
          </a:p>
        </p:txBody>
      </p:sp>
    </p:spTree>
  </p:cSld>
  <p:clrMapOvr>
    <a:masterClrMapping/>
  </p:clrMapOvr>
  <p:transition spd="slow"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5AB84EF-9363-477D-A788-70876EA7CAF4}"/>
              </a:ext>
            </a:extLst>
          </p:cNvPr>
          <p:cNvSpPr>
            <a:spLocks noGrp="1"/>
          </p:cNvSpPr>
          <p:nvPr>
            <p:ph type="ftr" sz="quarter" idx="11"/>
          </p:nvPr>
        </p:nvSpPr>
        <p:spPr/>
        <p:txBody>
          <a:bodyPr/>
          <a:lstStyle/>
          <a:p>
            <a:pPr>
              <a:defRPr/>
            </a:pPr>
            <a:r>
              <a:rPr lang="en-US"/>
              <a:t>Lecture 18:  Introduction to MRI Principle</a:t>
            </a:r>
          </a:p>
        </p:txBody>
      </p:sp>
      <p:sp>
        <p:nvSpPr>
          <p:cNvPr id="3" name="Slide Number Placeholder 2">
            <a:extLst>
              <a:ext uri="{FF2B5EF4-FFF2-40B4-BE49-F238E27FC236}">
                <a16:creationId xmlns:a16="http://schemas.microsoft.com/office/drawing/2014/main" id="{9384270C-8386-497B-B001-4D8CD0D66B6C}"/>
              </a:ext>
            </a:extLst>
          </p:cNvPr>
          <p:cNvSpPr>
            <a:spLocks noGrp="1"/>
          </p:cNvSpPr>
          <p:nvPr>
            <p:ph type="sldNum" sz="quarter" idx="12"/>
          </p:nvPr>
        </p:nvSpPr>
        <p:spPr/>
        <p:txBody>
          <a:bodyPr/>
          <a:lstStyle/>
          <a:p>
            <a:pPr>
              <a:defRPr/>
            </a:pPr>
            <a:fld id="{A457FA14-F3D0-4CE6-B817-B8ACB669EC69}" type="slidenum">
              <a:rPr lang="en-US" altLang="en-US" smtClean="0"/>
              <a:pPr>
                <a:defRPr/>
              </a:pPr>
              <a:t>10</a:t>
            </a:fld>
            <a:endParaRPr lang="en-US" altLang="en-US"/>
          </a:p>
        </p:txBody>
      </p:sp>
      <p:sp>
        <p:nvSpPr>
          <p:cNvPr id="2" name="Title 1">
            <a:extLst>
              <a:ext uri="{FF2B5EF4-FFF2-40B4-BE49-F238E27FC236}">
                <a16:creationId xmlns:a16="http://schemas.microsoft.com/office/drawing/2014/main" id="{5590A266-C65A-446F-A7E7-93D508E20200}"/>
              </a:ext>
            </a:extLst>
          </p:cNvPr>
          <p:cNvSpPr>
            <a:spLocks noGrp="1"/>
          </p:cNvSpPr>
          <p:nvPr>
            <p:ph type="title" idx="4294967295"/>
          </p:nvPr>
        </p:nvSpPr>
        <p:spPr>
          <a:xfrm>
            <a:off x="614362" y="273050"/>
            <a:ext cx="9258300" cy="1143000"/>
          </a:xfrm>
        </p:spPr>
        <p:txBody>
          <a:bodyPr rtlCol="0">
            <a:noAutofit/>
          </a:bodyPr>
          <a:lstStyle/>
          <a:p>
            <a:pPr algn="just" eaLnBrk="1" fontAlgn="auto" hangingPunct="1">
              <a:spcAft>
                <a:spcPts val="0"/>
              </a:spcAft>
              <a:defRPr/>
            </a:pPr>
            <a:r>
              <a:rPr lang="en-US" sz="2400" b="0" dirty="0">
                <a:ea typeface="+mj-ea"/>
              </a:rPr>
              <a:t>Heisenberg Uncertainty Principle states that if we know one component of the angular momentum exactly then we know nothing about the other two components. </a:t>
            </a:r>
          </a:p>
        </p:txBody>
      </p:sp>
      <p:pic>
        <p:nvPicPr>
          <p:cNvPr id="36867" name="Picture 4">
            <a:extLst>
              <a:ext uri="{FF2B5EF4-FFF2-40B4-BE49-F238E27FC236}">
                <a16:creationId xmlns:a16="http://schemas.microsoft.com/office/drawing/2014/main" id="{5592EC0B-15F5-4298-A03E-15741ED61C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8550" y="1655763"/>
            <a:ext cx="671830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5">
            <a:extLst>
              <a:ext uri="{FF2B5EF4-FFF2-40B4-BE49-F238E27FC236}">
                <a16:creationId xmlns:a16="http://schemas.microsoft.com/office/drawing/2014/main" id="{264C11FF-18A9-415A-9AD6-D89C742955AD}"/>
              </a:ext>
            </a:extLst>
          </p:cNvPr>
          <p:cNvSpPr txBox="1">
            <a:spLocks noChangeArrowheads="1"/>
          </p:cNvSpPr>
          <p:nvPr/>
        </p:nvSpPr>
        <p:spPr bwMode="auto">
          <a:xfrm>
            <a:off x="1030288" y="4514850"/>
            <a:ext cx="829786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None/>
            </a:pPr>
            <a:r>
              <a:rPr lang="en-US" altLang="en-US" sz="2000" dirty="0"/>
              <a:t>This subtle but very important point is often not explained. The magnetic moment of a spin is drawn as a cone or at </a:t>
            </a:r>
            <a:r>
              <a:rPr lang="en-US" altLang="en-US" sz="2000" dirty="0" err="1"/>
              <a:t>at</a:t>
            </a:r>
            <a:r>
              <a:rPr lang="en-US" altLang="en-US" sz="2000" dirty="0"/>
              <a:t> an angle to the magnetic field.  </a:t>
            </a:r>
          </a:p>
        </p:txBody>
      </p:sp>
      <p:sp>
        <p:nvSpPr>
          <p:cNvPr id="36869" name="Rectangle 6">
            <a:extLst>
              <a:ext uri="{FF2B5EF4-FFF2-40B4-BE49-F238E27FC236}">
                <a16:creationId xmlns:a16="http://schemas.microsoft.com/office/drawing/2014/main" id="{326DE5EC-D844-4467-9B71-6D5AEEBD7301}"/>
              </a:ext>
            </a:extLst>
          </p:cNvPr>
          <p:cNvSpPr>
            <a:spLocks noChangeArrowheads="1"/>
          </p:cNvSpPr>
          <p:nvPr/>
        </p:nvSpPr>
        <p:spPr bwMode="auto">
          <a:xfrm>
            <a:off x="990600" y="5640388"/>
            <a:ext cx="85058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dirty="0"/>
              <a:t>For more information see </a:t>
            </a:r>
            <a:r>
              <a:rPr lang="en-US" altLang="en-US" sz="1600" dirty="0">
                <a:hlinkClick r:id="rId4"/>
              </a:rPr>
              <a:t>http://www.quantumdiaries.org/2011/09/17/angular-momentum-in-quantum-mechanics/</a:t>
            </a:r>
            <a:r>
              <a:rPr lang="en-US" altLang="en-US" sz="1600" dirty="0"/>
              <a:t> </a:t>
            </a:r>
          </a:p>
        </p:txBody>
      </p:sp>
      <p:sp>
        <p:nvSpPr>
          <p:cNvPr id="36870" name="Rectangle 7">
            <a:extLst>
              <a:ext uri="{FF2B5EF4-FFF2-40B4-BE49-F238E27FC236}">
                <a16:creationId xmlns:a16="http://schemas.microsoft.com/office/drawing/2014/main" id="{3BC1F5E7-4C88-4B2D-8DA4-0B68B3F86D71}"/>
              </a:ext>
            </a:extLst>
          </p:cNvPr>
          <p:cNvSpPr>
            <a:spLocks noChangeArrowheads="1"/>
          </p:cNvSpPr>
          <p:nvPr/>
        </p:nvSpPr>
        <p:spPr bwMode="auto">
          <a:xfrm>
            <a:off x="2444750" y="4016375"/>
            <a:ext cx="51435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t>http://www.chem.umn.edu/groups/harned/classes/8361/lectures/NMR.pdf</a:t>
            </a:r>
          </a:p>
        </p:txBody>
      </p:sp>
    </p:spTree>
    <p:extLst>
      <p:ext uri="{BB962C8B-B14F-4D97-AF65-F5344CB8AC3E}">
        <p14:creationId xmlns:p14="http://schemas.microsoft.com/office/powerpoint/2010/main" val="3388589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D7F76031-3D50-461E-93F4-D6F4488CCD84}"/>
              </a:ext>
            </a:extLst>
          </p:cNvPr>
          <p:cNvSpPr>
            <a:spLocks noGrp="1"/>
          </p:cNvSpPr>
          <p:nvPr>
            <p:ph type="title"/>
          </p:nvPr>
        </p:nvSpPr>
        <p:spPr/>
        <p:txBody>
          <a:bodyPr/>
          <a:lstStyle/>
          <a:p>
            <a:pPr eaLnBrk="1" hangingPunct="1"/>
            <a:r>
              <a:rPr lang="en-US" altLang="en-US" sz="3200" dirty="0">
                <a:latin typeface="Arial" panose="020B0604020202020204" pitchFamily="34" charset="0"/>
                <a:cs typeface="Arial" panose="020B0604020202020204" pitchFamily="34" charset="0"/>
              </a:rPr>
              <a:t>We can decompose the net magnetic moment into its three components: Mx, My, and </a:t>
            </a:r>
            <a:r>
              <a:rPr lang="en-US" altLang="en-US" sz="3200" dirty="0" err="1">
                <a:latin typeface="Arial" panose="020B0604020202020204" pitchFamily="34" charset="0"/>
                <a:cs typeface="Arial" panose="020B0604020202020204" pitchFamily="34" charset="0"/>
              </a:rPr>
              <a:t>Mz</a:t>
            </a:r>
            <a:endParaRPr lang="en-US" altLang="en-US" sz="3200" dirty="0">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C763AB6B-AE5A-4988-A421-A719E26C763F}"/>
              </a:ext>
            </a:extLst>
          </p:cNvPr>
          <p:cNvSpPr>
            <a:spLocks noGrp="1"/>
          </p:cNvSpPr>
          <p:nvPr>
            <p:ph type="ftr" sz="quarter" idx="11"/>
          </p:nvPr>
        </p:nvSpPr>
        <p:spPr/>
        <p:txBody>
          <a:bodyPr/>
          <a:lstStyle/>
          <a:p>
            <a:pPr>
              <a:defRPr/>
            </a:pPr>
            <a:r>
              <a:rPr lang="en-US"/>
              <a:t>Lecture 18:  Introduction to MRI Principle</a:t>
            </a:r>
          </a:p>
        </p:txBody>
      </p:sp>
      <p:pic>
        <p:nvPicPr>
          <p:cNvPr id="2" name="NMR_ Net magnetization">
            <a:hlinkClick r:id="" action="ppaction://media"/>
            <a:extLst>
              <a:ext uri="{FF2B5EF4-FFF2-40B4-BE49-F238E27FC236}">
                <a16:creationId xmlns:a16="http://schemas.microsoft.com/office/drawing/2014/main" id="{F6DF1CA2-4673-40D9-A3BC-C95D596B44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19963"/>
          <a:stretch/>
        </p:blipFill>
        <p:spPr>
          <a:xfrm>
            <a:off x="1245705" y="1563714"/>
            <a:ext cx="8065794" cy="3631312"/>
          </a:xfrm>
          <a:prstGeom prst="rect">
            <a:avLst/>
          </a:prstGeom>
        </p:spPr>
      </p:pic>
      <p:sp>
        <p:nvSpPr>
          <p:cNvPr id="7" name="Rectangle 6">
            <a:extLst>
              <a:ext uri="{FF2B5EF4-FFF2-40B4-BE49-F238E27FC236}">
                <a16:creationId xmlns:a16="http://schemas.microsoft.com/office/drawing/2014/main" id="{39AB7993-0254-4CBD-8217-94E1840D3E47}"/>
              </a:ext>
            </a:extLst>
          </p:cNvPr>
          <p:cNvSpPr/>
          <p:nvPr/>
        </p:nvSpPr>
        <p:spPr>
          <a:xfrm>
            <a:off x="795719" y="5195026"/>
            <a:ext cx="8768660" cy="830997"/>
          </a:xfrm>
          <a:prstGeom prst="rect">
            <a:avLst/>
          </a:prstGeom>
        </p:spPr>
        <p:txBody>
          <a:bodyPr wrap="square">
            <a:spAutoFit/>
          </a:bodyPr>
          <a:lstStyle/>
          <a:p>
            <a:r>
              <a:rPr lang="en-US" dirty="0">
                <a:solidFill>
                  <a:srgbClr val="565B60"/>
                </a:solidFill>
                <a:latin typeface="Open Sans"/>
              </a:rPr>
              <a:t>The magnetic vector of spinning protons can be broken down into two orthogonal components: a </a:t>
            </a:r>
            <a:r>
              <a:rPr lang="en-US" b="1" dirty="0">
                <a:solidFill>
                  <a:srgbClr val="565B60"/>
                </a:solidFill>
                <a:latin typeface="Open Sans:bold"/>
              </a:rPr>
              <a:t>longitudinal </a:t>
            </a:r>
            <a:r>
              <a:rPr lang="en-US" dirty="0">
                <a:solidFill>
                  <a:srgbClr val="565B60"/>
                </a:solidFill>
                <a:latin typeface="Open Sans"/>
              </a:rPr>
              <a:t>or Z component, and a </a:t>
            </a:r>
            <a:r>
              <a:rPr lang="en-US" b="1" dirty="0">
                <a:solidFill>
                  <a:srgbClr val="565B60"/>
                </a:solidFill>
                <a:latin typeface="Open Sans:bold"/>
              </a:rPr>
              <a:t>transverse component</a:t>
            </a:r>
            <a:r>
              <a:rPr lang="en-US" dirty="0">
                <a:solidFill>
                  <a:srgbClr val="565B60"/>
                </a:solidFill>
                <a:latin typeface="Open Sans"/>
              </a:rPr>
              <a:t>, lying on the XY plane. </a:t>
            </a:r>
          </a:p>
          <a:p>
            <a:r>
              <a:rPr lang="en-US" dirty="0">
                <a:solidFill>
                  <a:srgbClr val="565B60"/>
                </a:solidFill>
                <a:latin typeface="Open Sans"/>
              </a:rPr>
              <a:t>Precession corresponds to </a:t>
            </a:r>
            <a:r>
              <a:rPr lang="en-US" b="1" dirty="0">
                <a:solidFill>
                  <a:srgbClr val="565B60"/>
                </a:solidFill>
                <a:latin typeface="Open Sans:bold"/>
              </a:rPr>
              <a:t>rotation of the transverse component </a:t>
            </a:r>
            <a:r>
              <a:rPr lang="en-US" dirty="0">
                <a:solidFill>
                  <a:srgbClr val="565B60"/>
                </a:solidFill>
                <a:latin typeface="Open Sans"/>
              </a:rPr>
              <a:t>about the longitudinal axis.</a:t>
            </a:r>
            <a:endParaRPr lang="en-US" dirty="0"/>
          </a:p>
        </p:txBody>
      </p:sp>
      <p:sp>
        <p:nvSpPr>
          <p:cNvPr id="8" name="Slide Number Placeholder 7">
            <a:extLst>
              <a:ext uri="{FF2B5EF4-FFF2-40B4-BE49-F238E27FC236}">
                <a16:creationId xmlns:a16="http://schemas.microsoft.com/office/drawing/2014/main" id="{24A5DD0F-6371-4892-B0A1-5880F0F71502}"/>
              </a:ext>
            </a:extLst>
          </p:cNvPr>
          <p:cNvSpPr>
            <a:spLocks noGrp="1"/>
          </p:cNvSpPr>
          <p:nvPr>
            <p:ph type="sldNum" sz="quarter" idx="12"/>
          </p:nvPr>
        </p:nvSpPr>
        <p:spPr/>
        <p:txBody>
          <a:bodyPr/>
          <a:lstStyle/>
          <a:p>
            <a:pPr>
              <a:defRPr/>
            </a:pPr>
            <a:fld id="{A457FA14-F3D0-4CE6-B817-B8ACB669EC69}" type="slidenum">
              <a:rPr lang="en-US" altLang="en-US" smtClean="0"/>
              <a:pPr>
                <a:defRPr/>
              </a:pPr>
              <a:t>11</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6D80-F303-4428-A5A7-B6253B045688}"/>
              </a:ext>
            </a:extLst>
          </p:cNvPr>
          <p:cNvSpPr>
            <a:spLocks noGrp="1"/>
          </p:cNvSpPr>
          <p:nvPr>
            <p:ph type="title"/>
          </p:nvPr>
        </p:nvSpPr>
        <p:spPr/>
        <p:txBody>
          <a:bodyPr/>
          <a:lstStyle/>
          <a:p>
            <a:pPr algn="ctr"/>
            <a:r>
              <a:rPr lang="en-US" dirty="0"/>
              <a:t>Net magnetization in Z axis and XY plane</a:t>
            </a:r>
          </a:p>
        </p:txBody>
      </p:sp>
      <p:pic>
        <p:nvPicPr>
          <p:cNvPr id="6" name="NMR_ Net magnetization - Z">
            <a:hlinkClick r:id="" action="ppaction://media"/>
            <a:extLst>
              <a:ext uri="{FF2B5EF4-FFF2-40B4-BE49-F238E27FC236}">
                <a16:creationId xmlns:a16="http://schemas.microsoft.com/office/drawing/2014/main" id="{E4599DE4-5BCB-49BE-80F6-E78A9A4AEFB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rotWithShape="1">
          <a:blip r:embed="rId6"/>
          <a:srcRect l="3749" t="5174" r="3400" b="8583"/>
          <a:stretch/>
        </p:blipFill>
        <p:spPr>
          <a:xfrm>
            <a:off x="619361" y="2370147"/>
            <a:ext cx="4218609" cy="2204279"/>
          </a:xfrm>
        </p:spPr>
      </p:pic>
      <p:pic>
        <p:nvPicPr>
          <p:cNvPr id="7" name="NMR_ Net magnetization XY">
            <a:hlinkClick r:id="" action="ppaction://media"/>
            <a:extLst>
              <a:ext uri="{FF2B5EF4-FFF2-40B4-BE49-F238E27FC236}">
                <a16:creationId xmlns:a16="http://schemas.microsoft.com/office/drawing/2014/main" id="{3348377C-18CF-454A-B9B8-9334CFCA09F7}"/>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rotWithShape="1">
          <a:blip r:embed="rId7"/>
          <a:srcRect t="6557" b="5299"/>
          <a:stretch/>
        </p:blipFill>
        <p:spPr>
          <a:xfrm>
            <a:off x="5177143" y="2401070"/>
            <a:ext cx="4543425" cy="2252869"/>
          </a:xfrm>
        </p:spPr>
      </p:pic>
      <p:sp>
        <p:nvSpPr>
          <p:cNvPr id="5" name="Footer Placeholder 4">
            <a:extLst>
              <a:ext uri="{FF2B5EF4-FFF2-40B4-BE49-F238E27FC236}">
                <a16:creationId xmlns:a16="http://schemas.microsoft.com/office/drawing/2014/main" id="{E8BA9BCF-EEE5-464D-99AA-6BCD4013BCDF}"/>
              </a:ext>
            </a:extLst>
          </p:cNvPr>
          <p:cNvSpPr>
            <a:spLocks noGrp="1"/>
          </p:cNvSpPr>
          <p:nvPr>
            <p:ph type="ftr" sz="quarter" idx="11"/>
          </p:nvPr>
        </p:nvSpPr>
        <p:spPr/>
        <p:txBody>
          <a:bodyPr/>
          <a:lstStyle/>
          <a:p>
            <a:pPr>
              <a:defRPr/>
            </a:pPr>
            <a:r>
              <a:rPr lang="en-US"/>
              <a:t>Lecture 18:  Introduction to MRI Principle</a:t>
            </a:r>
          </a:p>
        </p:txBody>
      </p:sp>
      <p:sp>
        <p:nvSpPr>
          <p:cNvPr id="8" name="Rectangle 7">
            <a:extLst>
              <a:ext uri="{FF2B5EF4-FFF2-40B4-BE49-F238E27FC236}">
                <a16:creationId xmlns:a16="http://schemas.microsoft.com/office/drawing/2014/main" id="{369B9BFE-1EA8-4328-8D8D-BC0A0F8D18CC}"/>
              </a:ext>
            </a:extLst>
          </p:cNvPr>
          <p:cNvSpPr/>
          <p:nvPr/>
        </p:nvSpPr>
        <p:spPr>
          <a:xfrm>
            <a:off x="5448840" y="5212757"/>
            <a:ext cx="4271728" cy="584775"/>
          </a:xfrm>
          <a:prstGeom prst="rect">
            <a:avLst/>
          </a:prstGeom>
        </p:spPr>
        <p:txBody>
          <a:bodyPr wrap="square">
            <a:spAutoFit/>
          </a:bodyPr>
          <a:lstStyle/>
          <a:p>
            <a:r>
              <a:rPr lang="en-US" dirty="0"/>
              <a:t>Spins do not rotate in phase, thus null transverse macroscopic magnetization.</a:t>
            </a:r>
          </a:p>
        </p:txBody>
      </p:sp>
      <p:sp>
        <p:nvSpPr>
          <p:cNvPr id="9" name="Rectangle 8">
            <a:extLst>
              <a:ext uri="{FF2B5EF4-FFF2-40B4-BE49-F238E27FC236}">
                <a16:creationId xmlns:a16="http://schemas.microsoft.com/office/drawing/2014/main" id="{B326E933-228C-484D-BA2B-651CC5C34195}"/>
              </a:ext>
            </a:extLst>
          </p:cNvPr>
          <p:cNvSpPr/>
          <p:nvPr/>
        </p:nvSpPr>
        <p:spPr>
          <a:xfrm>
            <a:off x="692011" y="5238714"/>
            <a:ext cx="4381224" cy="584775"/>
          </a:xfrm>
          <a:prstGeom prst="rect">
            <a:avLst/>
          </a:prstGeom>
        </p:spPr>
        <p:txBody>
          <a:bodyPr wrap="square">
            <a:spAutoFit/>
          </a:bodyPr>
          <a:lstStyle/>
          <a:p>
            <a:r>
              <a:rPr lang="en-US" dirty="0"/>
              <a:t>More spins aligned with the field than spins aligned against the field</a:t>
            </a:r>
          </a:p>
        </p:txBody>
      </p:sp>
      <p:sp>
        <p:nvSpPr>
          <p:cNvPr id="10" name="Slide Number Placeholder 9">
            <a:extLst>
              <a:ext uri="{FF2B5EF4-FFF2-40B4-BE49-F238E27FC236}">
                <a16:creationId xmlns:a16="http://schemas.microsoft.com/office/drawing/2014/main" id="{44571361-9DFD-491C-ACF4-65BAB5FC4E16}"/>
              </a:ext>
            </a:extLst>
          </p:cNvPr>
          <p:cNvSpPr>
            <a:spLocks noGrp="1"/>
          </p:cNvSpPr>
          <p:nvPr>
            <p:ph type="sldNum" sz="quarter" idx="12"/>
          </p:nvPr>
        </p:nvSpPr>
        <p:spPr/>
        <p:txBody>
          <a:bodyPr/>
          <a:lstStyle/>
          <a:p>
            <a:pPr>
              <a:defRPr/>
            </a:pPr>
            <a:fld id="{A457FA14-F3D0-4CE6-B817-B8ACB669EC69}" type="slidenum">
              <a:rPr lang="en-US" altLang="en-US" smtClean="0"/>
              <a:pPr>
                <a:defRPr/>
              </a:pPr>
              <a:t>12</a:t>
            </a:fld>
            <a:endParaRPr lang="en-US" altLang="en-US"/>
          </a:p>
        </p:txBody>
      </p:sp>
    </p:spTree>
    <p:extLst>
      <p:ext uri="{BB962C8B-B14F-4D97-AF65-F5344CB8AC3E}">
        <p14:creationId xmlns:p14="http://schemas.microsoft.com/office/powerpoint/2010/main" val="30129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video>
              <p:cMediaNode vol="80000">
                <p:cTn id="18"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34F20287-7785-449C-9019-E3AE72E20AF5}"/>
              </a:ext>
            </a:extLst>
          </p:cNvPr>
          <p:cNvSpPr>
            <a:spLocks noGrp="1"/>
          </p:cNvSpPr>
          <p:nvPr>
            <p:ph type="title"/>
          </p:nvPr>
        </p:nvSpPr>
        <p:spPr/>
        <p:txBody>
          <a:bodyPr/>
          <a:lstStyle/>
          <a:p>
            <a:pPr algn="just" eaLnBrk="1" hangingPunct="1"/>
            <a:r>
              <a:rPr lang="en-US" altLang="en-US" sz="2500" b="0" dirty="0">
                <a:latin typeface="Arial" panose="020B0604020202020204" pitchFamily="34" charset="0"/>
                <a:cs typeface="Arial" panose="020B0604020202020204" pitchFamily="34" charset="0"/>
              </a:rPr>
              <a:t>There is no Net Magnetic Moment along the X and Y direction because “classically” the individual magnetic moments have </a:t>
            </a:r>
            <a:r>
              <a:rPr lang="en-US" altLang="en-US" sz="2500" dirty="0">
                <a:latin typeface="Arial" panose="020B0604020202020204" pitchFamily="34" charset="0"/>
                <a:cs typeface="Arial" panose="020B0604020202020204" pitchFamily="34" charset="0"/>
              </a:rPr>
              <a:t>random</a:t>
            </a:r>
            <a:r>
              <a:rPr lang="en-US" altLang="en-US" sz="2500" b="0" dirty="0">
                <a:latin typeface="Arial" panose="020B0604020202020204" pitchFamily="34" charset="0"/>
                <a:cs typeface="Arial" panose="020B0604020202020204" pitchFamily="34" charset="0"/>
              </a:rPr>
              <a:t> orientations. </a:t>
            </a:r>
          </a:p>
        </p:txBody>
      </p:sp>
      <p:pic>
        <p:nvPicPr>
          <p:cNvPr id="40963" name="Picture 3">
            <a:extLst>
              <a:ext uri="{FF2B5EF4-FFF2-40B4-BE49-F238E27FC236}">
                <a16:creationId xmlns:a16="http://schemas.microsoft.com/office/drawing/2014/main" id="{9B0132E4-547B-4614-A479-7293BC558A31}"/>
              </a:ext>
            </a:extLst>
          </p:cNvPr>
          <p:cNvPicPr>
            <a:picLocks noChangeAspect="1"/>
          </p:cNvPicPr>
          <p:nvPr/>
        </p:nvPicPr>
        <p:blipFill rotWithShape="1">
          <a:blip r:embed="rId2">
            <a:extLst>
              <a:ext uri="{28A0092B-C50C-407E-A947-70E740481C1C}">
                <a14:useLocalDpi xmlns:a14="http://schemas.microsoft.com/office/drawing/2010/main" val="0"/>
              </a:ext>
            </a:extLst>
          </a:blip>
          <a:srcRect b="11286"/>
          <a:stretch/>
        </p:blipFill>
        <p:spPr bwMode="auto">
          <a:xfrm>
            <a:off x="1520549" y="2020059"/>
            <a:ext cx="8061325" cy="368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113AC47-C6CA-46E5-8A67-3FC95D4636BD}"/>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7DCCC7C9-7272-4575-887C-EF86B0076745}"/>
              </a:ext>
            </a:extLst>
          </p:cNvPr>
          <p:cNvSpPr>
            <a:spLocks noGrp="1"/>
          </p:cNvSpPr>
          <p:nvPr>
            <p:ph type="sldNum" sz="quarter" idx="12"/>
          </p:nvPr>
        </p:nvSpPr>
        <p:spPr/>
        <p:txBody>
          <a:bodyPr/>
          <a:lstStyle/>
          <a:p>
            <a:pPr>
              <a:defRPr/>
            </a:pPr>
            <a:fld id="{A457FA14-F3D0-4CE6-B817-B8ACB669EC69}" type="slidenum">
              <a:rPr lang="en-US" altLang="en-US" smtClean="0"/>
              <a:pPr>
                <a:defRPr/>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FEFF-B19B-45CC-BB8C-DFD9C615FAC4}"/>
              </a:ext>
            </a:extLst>
          </p:cNvPr>
          <p:cNvSpPr>
            <a:spLocks noGrp="1"/>
          </p:cNvSpPr>
          <p:nvPr>
            <p:ph type="title"/>
          </p:nvPr>
        </p:nvSpPr>
        <p:spPr/>
        <p:txBody>
          <a:bodyPr rtlCol="0">
            <a:normAutofit fontScale="90000"/>
          </a:bodyPr>
          <a:lstStyle/>
          <a:p>
            <a:pPr eaLnBrk="1" fontAlgn="auto" hangingPunct="1">
              <a:spcAft>
                <a:spcPts val="0"/>
              </a:spcAft>
              <a:defRPr/>
            </a:pPr>
            <a:r>
              <a:rPr lang="en-US" dirty="0">
                <a:ea typeface="+mj-ea"/>
              </a:rPr>
              <a:t>A Net Magnetic Moment along the Z direction is created by the external magnetic field according to the Boltzmann Distribution.</a:t>
            </a:r>
          </a:p>
        </p:txBody>
      </p:sp>
      <p:sp>
        <p:nvSpPr>
          <p:cNvPr id="6" name="Content Placeholder 5">
            <a:extLst>
              <a:ext uri="{FF2B5EF4-FFF2-40B4-BE49-F238E27FC236}">
                <a16:creationId xmlns:a16="http://schemas.microsoft.com/office/drawing/2014/main" id="{6D24B376-178E-4038-AE04-9D5B43694F53}"/>
              </a:ext>
            </a:extLst>
          </p:cNvPr>
          <p:cNvSpPr>
            <a:spLocks noGrp="1"/>
          </p:cNvSpPr>
          <p:nvPr>
            <p:ph sz="half" idx="2"/>
          </p:nvPr>
        </p:nvSpPr>
        <p:spPr/>
        <p:txBody>
          <a:bodyPr/>
          <a:lstStyle/>
          <a:p>
            <a:pPr marL="0" indent="0">
              <a:buNone/>
            </a:pPr>
            <a:endParaRPr lang="en-US" altLang="en-US" sz="2400" dirty="0">
              <a:solidFill>
                <a:srgbClr val="001933"/>
              </a:solidFill>
            </a:endParaRPr>
          </a:p>
          <a:p>
            <a:pPr marL="0" indent="0">
              <a:buNone/>
            </a:pPr>
            <a:r>
              <a:rPr lang="en-US" altLang="en-US" sz="2400" dirty="0">
                <a:solidFill>
                  <a:srgbClr val="001933"/>
                </a:solidFill>
              </a:rPr>
              <a:t>Magnetic moments align relative to a magnetic field in discrete number of energy states.</a:t>
            </a:r>
          </a:p>
          <a:p>
            <a:endParaRPr lang="en-US" sz="2400" dirty="0"/>
          </a:p>
        </p:txBody>
      </p:sp>
      <p:sp>
        <p:nvSpPr>
          <p:cNvPr id="4" name="Footer Placeholder 3">
            <a:extLst>
              <a:ext uri="{FF2B5EF4-FFF2-40B4-BE49-F238E27FC236}">
                <a16:creationId xmlns:a16="http://schemas.microsoft.com/office/drawing/2014/main" id="{7D15E13A-FFCF-4C32-908A-6C09A3300B08}"/>
              </a:ext>
            </a:extLst>
          </p:cNvPr>
          <p:cNvSpPr>
            <a:spLocks noGrp="1"/>
          </p:cNvSpPr>
          <p:nvPr>
            <p:ph type="ftr" sz="quarter" idx="11"/>
          </p:nvPr>
        </p:nvSpPr>
        <p:spPr/>
        <p:txBody>
          <a:bodyPr/>
          <a:lstStyle/>
          <a:p>
            <a:pPr>
              <a:defRPr/>
            </a:pPr>
            <a:r>
              <a:rPr lang="en-US"/>
              <a:t>Lecture 18:  Introduction to MRI Principle</a:t>
            </a:r>
          </a:p>
        </p:txBody>
      </p:sp>
      <p:pic>
        <p:nvPicPr>
          <p:cNvPr id="39939" name="Picture 2">
            <a:extLst>
              <a:ext uri="{FF2B5EF4-FFF2-40B4-BE49-F238E27FC236}">
                <a16:creationId xmlns:a16="http://schemas.microsoft.com/office/drawing/2014/main" id="{B2B3B868-19A8-4BF2-801C-D3CE782838AB}"/>
              </a:ext>
            </a:extLst>
          </p:cNvPr>
          <p:cNvPicPr>
            <a:picLocks noChangeAspect="1"/>
          </p:cNvPicPr>
          <p:nvPr/>
        </p:nvPicPr>
        <p:blipFill rotWithShape="1">
          <a:blip r:embed="rId2">
            <a:extLst>
              <a:ext uri="{28A0092B-C50C-407E-A947-70E740481C1C}">
                <a14:useLocalDpi xmlns:a14="http://schemas.microsoft.com/office/drawing/2010/main" val="0"/>
              </a:ext>
            </a:extLst>
          </a:blip>
          <a:srcRect l="4994" t="3279" r="10206" b="9838"/>
          <a:stretch/>
        </p:blipFill>
        <p:spPr bwMode="auto">
          <a:xfrm>
            <a:off x="688454" y="2800895"/>
            <a:ext cx="3821362" cy="217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0CDB4AC2-5BCC-4AB0-BEB0-F81DEEF3A795}"/>
              </a:ext>
            </a:extLst>
          </p:cNvPr>
          <p:cNvGrpSpPr/>
          <p:nvPr/>
        </p:nvGrpSpPr>
        <p:grpSpPr>
          <a:xfrm>
            <a:off x="5766279" y="3429000"/>
            <a:ext cx="3008326" cy="2008809"/>
            <a:chOff x="4918139" y="3843146"/>
            <a:chExt cx="3908425" cy="2609850"/>
          </a:xfrm>
        </p:grpSpPr>
        <p:grpSp>
          <p:nvGrpSpPr>
            <p:cNvPr id="10" name="Group 21">
              <a:extLst>
                <a:ext uri="{FF2B5EF4-FFF2-40B4-BE49-F238E27FC236}">
                  <a16:creationId xmlns:a16="http://schemas.microsoft.com/office/drawing/2014/main" id="{7856C791-FB71-4FCA-B496-4C42B9A22531}"/>
                </a:ext>
              </a:extLst>
            </p:cNvPr>
            <p:cNvGrpSpPr>
              <a:grpSpLocks/>
            </p:cNvGrpSpPr>
            <p:nvPr/>
          </p:nvGrpSpPr>
          <p:grpSpPr bwMode="auto">
            <a:xfrm>
              <a:off x="4918139" y="4284471"/>
              <a:ext cx="3179763" cy="1770062"/>
              <a:chOff x="5003800" y="4013200"/>
              <a:chExt cx="3180644" cy="1769534"/>
            </a:xfrm>
          </p:grpSpPr>
          <p:grpSp>
            <p:nvGrpSpPr>
              <p:cNvPr id="13" name="Group 14">
                <a:extLst>
                  <a:ext uri="{FF2B5EF4-FFF2-40B4-BE49-F238E27FC236}">
                    <a16:creationId xmlns:a16="http://schemas.microsoft.com/office/drawing/2014/main" id="{337568FC-67C9-4572-B8BF-02A7CEE22098}"/>
                  </a:ext>
                </a:extLst>
              </p:cNvPr>
              <p:cNvGrpSpPr>
                <a:grpSpLocks/>
              </p:cNvGrpSpPr>
              <p:nvPr/>
            </p:nvGrpSpPr>
            <p:grpSpPr bwMode="auto">
              <a:xfrm>
                <a:off x="5003800" y="4013200"/>
                <a:ext cx="3166533" cy="883356"/>
                <a:chOff x="5003800" y="4013200"/>
                <a:chExt cx="3166533" cy="883356"/>
              </a:xfrm>
            </p:grpSpPr>
            <p:cxnSp>
              <p:nvCxnSpPr>
                <p:cNvPr id="16" name="Straight Connector 15">
                  <a:extLst>
                    <a:ext uri="{FF2B5EF4-FFF2-40B4-BE49-F238E27FC236}">
                      <a16:creationId xmlns:a16="http://schemas.microsoft.com/office/drawing/2014/main" id="{1A31BC98-9738-484A-9A29-FB8BE34D0221}"/>
                    </a:ext>
                  </a:extLst>
                </p:cNvPr>
                <p:cNvCxnSpPr>
                  <a:cxnSpLocks noChangeShapeType="1"/>
                </p:cNvCxnSpPr>
                <p:nvPr/>
              </p:nvCxnSpPr>
              <p:spPr bwMode="auto">
                <a:xfrm>
                  <a:off x="5003800" y="4897173"/>
                  <a:ext cx="1168724"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Straight Connector 16">
                  <a:extLst>
                    <a:ext uri="{FF2B5EF4-FFF2-40B4-BE49-F238E27FC236}">
                      <a16:creationId xmlns:a16="http://schemas.microsoft.com/office/drawing/2014/main" id="{15097389-9664-43C5-B065-2E97D0BF4AB1}"/>
                    </a:ext>
                  </a:extLst>
                </p:cNvPr>
                <p:cNvCxnSpPr>
                  <a:cxnSpLocks noChangeShapeType="1"/>
                </p:cNvCxnSpPr>
                <p:nvPr/>
              </p:nvCxnSpPr>
              <p:spPr bwMode="auto">
                <a:xfrm flipV="1">
                  <a:off x="6162996" y="4013200"/>
                  <a:ext cx="576423" cy="88079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a:extLst>
                    <a:ext uri="{FF2B5EF4-FFF2-40B4-BE49-F238E27FC236}">
                      <a16:creationId xmlns:a16="http://schemas.microsoft.com/office/drawing/2014/main" id="{52C9AB08-0B07-46AB-8458-C33FE1BC9328}"/>
                    </a:ext>
                  </a:extLst>
                </p:cNvPr>
                <p:cNvCxnSpPr>
                  <a:cxnSpLocks noChangeShapeType="1"/>
                </p:cNvCxnSpPr>
                <p:nvPr/>
              </p:nvCxnSpPr>
              <p:spPr bwMode="auto">
                <a:xfrm>
                  <a:off x="6725127" y="4021135"/>
                  <a:ext cx="1445025"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4" name="Straight Connector 13">
                <a:extLst>
                  <a:ext uri="{FF2B5EF4-FFF2-40B4-BE49-F238E27FC236}">
                    <a16:creationId xmlns:a16="http://schemas.microsoft.com/office/drawing/2014/main" id="{ACB92ACE-7EC9-4DFF-B2DA-C0484B86ABF1}"/>
                  </a:ext>
                </a:extLst>
              </p:cNvPr>
              <p:cNvCxnSpPr>
                <a:cxnSpLocks noChangeShapeType="1"/>
              </p:cNvCxnSpPr>
              <p:nvPr/>
            </p:nvCxnSpPr>
            <p:spPr bwMode="auto">
              <a:xfrm>
                <a:off x="6175700" y="4901935"/>
                <a:ext cx="574834" cy="88079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a:extLst>
                  <a:ext uri="{FF2B5EF4-FFF2-40B4-BE49-F238E27FC236}">
                    <a16:creationId xmlns:a16="http://schemas.microsoft.com/office/drawing/2014/main" id="{3F3490D7-40A5-4E44-9FAF-F3432FDDA112}"/>
                  </a:ext>
                </a:extLst>
              </p:cNvPr>
              <p:cNvCxnSpPr>
                <a:cxnSpLocks noChangeShapeType="1"/>
              </p:cNvCxnSpPr>
              <p:nvPr/>
            </p:nvCxnSpPr>
            <p:spPr bwMode="auto">
              <a:xfrm flipV="1">
                <a:off x="6736243" y="5771625"/>
                <a:ext cx="1448201" cy="3174"/>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pic>
          <p:nvPicPr>
            <p:cNvPr id="11" name="Picture 22">
              <a:extLst>
                <a:ext uri="{FF2B5EF4-FFF2-40B4-BE49-F238E27FC236}">
                  <a16:creationId xmlns:a16="http://schemas.microsoft.com/office/drawing/2014/main" id="{AF18E783-840C-4883-A81C-00267C3196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9802" y="5552883"/>
              <a:ext cx="76676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a:extLst>
                <a:ext uri="{FF2B5EF4-FFF2-40B4-BE49-F238E27FC236}">
                  <a16:creationId xmlns:a16="http://schemas.microsoft.com/office/drawing/2014/main" id="{3781850C-A5AA-411F-86B5-5B179ED058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42339" y="3843146"/>
              <a:ext cx="766763"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Slide Number Placeholder 7">
            <a:extLst>
              <a:ext uri="{FF2B5EF4-FFF2-40B4-BE49-F238E27FC236}">
                <a16:creationId xmlns:a16="http://schemas.microsoft.com/office/drawing/2014/main" id="{A6F61ABC-3AB3-4B1F-9C3E-B643318096D2}"/>
              </a:ext>
            </a:extLst>
          </p:cNvPr>
          <p:cNvSpPr>
            <a:spLocks noGrp="1"/>
          </p:cNvSpPr>
          <p:nvPr>
            <p:ph type="sldNum" sz="quarter" idx="12"/>
          </p:nvPr>
        </p:nvSpPr>
        <p:spPr/>
        <p:txBody>
          <a:bodyPr/>
          <a:lstStyle/>
          <a:p>
            <a:pPr>
              <a:defRPr/>
            </a:pPr>
            <a:fld id="{A457FA14-F3D0-4CE6-B817-B8ACB669EC69}" type="slidenum">
              <a:rPr lang="en-US" altLang="en-US" smtClean="0"/>
              <a:pPr>
                <a:defRPr/>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16C7-88AF-4AC7-8D18-FBC91E5430C4}"/>
              </a:ext>
            </a:extLst>
          </p:cNvPr>
          <p:cNvSpPr>
            <a:spLocks noGrp="1"/>
          </p:cNvSpPr>
          <p:nvPr>
            <p:ph type="title"/>
          </p:nvPr>
        </p:nvSpPr>
        <p:spPr>
          <a:xfrm>
            <a:off x="514350" y="269900"/>
            <a:ext cx="9258300" cy="1143000"/>
          </a:xfrm>
        </p:spPr>
        <p:txBody>
          <a:bodyPr/>
          <a:lstStyle/>
          <a:p>
            <a:pPr algn="ctr"/>
            <a:r>
              <a:rPr lang="en-US" sz="3600" b="1" dirty="0"/>
              <a:t> Boltzmann Distribution</a:t>
            </a:r>
          </a:p>
        </p:txBody>
      </p:sp>
      <p:sp>
        <p:nvSpPr>
          <p:cNvPr id="4" name="Footer Placeholder 3">
            <a:extLst>
              <a:ext uri="{FF2B5EF4-FFF2-40B4-BE49-F238E27FC236}">
                <a16:creationId xmlns:a16="http://schemas.microsoft.com/office/drawing/2014/main" id="{E0401AE3-6040-415E-B2DB-C5466614FFDA}"/>
              </a:ext>
            </a:extLst>
          </p:cNvPr>
          <p:cNvSpPr>
            <a:spLocks noGrp="1"/>
          </p:cNvSpPr>
          <p:nvPr>
            <p:ph type="ftr" sz="quarter" idx="11"/>
          </p:nvPr>
        </p:nvSpPr>
        <p:spPr/>
        <p:txBody>
          <a:bodyPr/>
          <a:lstStyle/>
          <a:p>
            <a:pPr>
              <a:defRPr/>
            </a:pPr>
            <a:r>
              <a:rPr lang="en-US"/>
              <a:t>Lecture 18:  Introduction to MRI Principle</a:t>
            </a:r>
          </a:p>
        </p:txBody>
      </p:sp>
      <p:grpSp>
        <p:nvGrpSpPr>
          <p:cNvPr id="15" name="Group 14">
            <a:extLst>
              <a:ext uri="{FF2B5EF4-FFF2-40B4-BE49-F238E27FC236}">
                <a16:creationId xmlns:a16="http://schemas.microsoft.com/office/drawing/2014/main" id="{56903BA1-C18C-445C-A8F8-2E28C6932A91}"/>
              </a:ext>
            </a:extLst>
          </p:cNvPr>
          <p:cNvGrpSpPr/>
          <p:nvPr/>
        </p:nvGrpSpPr>
        <p:grpSpPr>
          <a:xfrm>
            <a:off x="2329485" y="1735443"/>
            <a:ext cx="2301071" cy="1536540"/>
            <a:chOff x="4918139" y="3843146"/>
            <a:chExt cx="3908425" cy="2609850"/>
          </a:xfrm>
        </p:grpSpPr>
        <p:grpSp>
          <p:nvGrpSpPr>
            <p:cNvPr id="16" name="Group 21">
              <a:extLst>
                <a:ext uri="{FF2B5EF4-FFF2-40B4-BE49-F238E27FC236}">
                  <a16:creationId xmlns:a16="http://schemas.microsoft.com/office/drawing/2014/main" id="{C5E65BDF-C34B-47A2-A892-D1661E59B760}"/>
                </a:ext>
              </a:extLst>
            </p:cNvPr>
            <p:cNvGrpSpPr>
              <a:grpSpLocks/>
            </p:cNvGrpSpPr>
            <p:nvPr/>
          </p:nvGrpSpPr>
          <p:grpSpPr bwMode="auto">
            <a:xfrm>
              <a:off x="4918139" y="4284471"/>
              <a:ext cx="3179763" cy="1770062"/>
              <a:chOff x="5003800" y="4013200"/>
              <a:chExt cx="3180644" cy="1769534"/>
            </a:xfrm>
          </p:grpSpPr>
          <p:grpSp>
            <p:nvGrpSpPr>
              <p:cNvPr id="19" name="Group 14">
                <a:extLst>
                  <a:ext uri="{FF2B5EF4-FFF2-40B4-BE49-F238E27FC236}">
                    <a16:creationId xmlns:a16="http://schemas.microsoft.com/office/drawing/2014/main" id="{59E00DC0-8B3D-4266-AFF1-C3244578091F}"/>
                  </a:ext>
                </a:extLst>
              </p:cNvPr>
              <p:cNvGrpSpPr>
                <a:grpSpLocks/>
              </p:cNvGrpSpPr>
              <p:nvPr/>
            </p:nvGrpSpPr>
            <p:grpSpPr bwMode="auto">
              <a:xfrm>
                <a:off x="5003800" y="4013200"/>
                <a:ext cx="3166533" cy="883356"/>
                <a:chOff x="5003800" y="4013200"/>
                <a:chExt cx="3166533" cy="883356"/>
              </a:xfrm>
            </p:grpSpPr>
            <p:cxnSp>
              <p:nvCxnSpPr>
                <p:cNvPr id="22" name="Straight Connector 21">
                  <a:extLst>
                    <a:ext uri="{FF2B5EF4-FFF2-40B4-BE49-F238E27FC236}">
                      <a16:creationId xmlns:a16="http://schemas.microsoft.com/office/drawing/2014/main" id="{15AEB0EA-F06B-457C-A785-D7177FB35113}"/>
                    </a:ext>
                  </a:extLst>
                </p:cNvPr>
                <p:cNvCxnSpPr>
                  <a:cxnSpLocks noChangeShapeType="1"/>
                </p:cNvCxnSpPr>
                <p:nvPr/>
              </p:nvCxnSpPr>
              <p:spPr bwMode="auto">
                <a:xfrm>
                  <a:off x="5003800" y="4897173"/>
                  <a:ext cx="1168724"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Connector 22">
                  <a:extLst>
                    <a:ext uri="{FF2B5EF4-FFF2-40B4-BE49-F238E27FC236}">
                      <a16:creationId xmlns:a16="http://schemas.microsoft.com/office/drawing/2014/main" id="{D3165100-9DBA-46A8-9657-2C27DDDDDFE6}"/>
                    </a:ext>
                  </a:extLst>
                </p:cNvPr>
                <p:cNvCxnSpPr>
                  <a:cxnSpLocks noChangeShapeType="1"/>
                </p:cNvCxnSpPr>
                <p:nvPr/>
              </p:nvCxnSpPr>
              <p:spPr bwMode="auto">
                <a:xfrm flipV="1">
                  <a:off x="6162996" y="4013200"/>
                  <a:ext cx="576423" cy="88079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Straight Connector 23">
                  <a:extLst>
                    <a:ext uri="{FF2B5EF4-FFF2-40B4-BE49-F238E27FC236}">
                      <a16:creationId xmlns:a16="http://schemas.microsoft.com/office/drawing/2014/main" id="{1F20438D-218E-4935-B6FA-D51143F79A0F}"/>
                    </a:ext>
                  </a:extLst>
                </p:cNvPr>
                <p:cNvCxnSpPr>
                  <a:cxnSpLocks noChangeShapeType="1"/>
                </p:cNvCxnSpPr>
                <p:nvPr/>
              </p:nvCxnSpPr>
              <p:spPr bwMode="auto">
                <a:xfrm>
                  <a:off x="6725127" y="4021135"/>
                  <a:ext cx="1445025"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20" name="Straight Connector 19">
                <a:extLst>
                  <a:ext uri="{FF2B5EF4-FFF2-40B4-BE49-F238E27FC236}">
                    <a16:creationId xmlns:a16="http://schemas.microsoft.com/office/drawing/2014/main" id="{4032FAAA-66DD-46FE-A8EC-13D2E0F23B91}"/>
                  </a:ext>
                </a:extLst>
              </p:cNvPr>
              <p:cNvCxnSpPr>
                <a:cxnSpLocks noChangeShapeType="1"/>
              </p:cNvCxnSpPr>
              <p:nvPr/>
            </p:nvCxnSpPr>
            <p:spPr bwMode="auto">
              <a:xfrm>
                <a:off x="6175700" y="4901935"/>
                <a:ext cx="574834" cy="88079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Straight Connector 20">
                <a:extLst>
                  <a:ext uri="{FF2B5EF4-FFF2-40B4-BE49-F238E27FC236}">
                    <a16:creationId xmlns:a16="http://schemas.microsoft.com/office/drawing/2014/main" id="{CEAE4B2D-C742-4613-84DC-42612033C3F7}"/>
                  </a:ext>
                </a:extLst>
              </p:cNvPr>
              <p:cNvCxnSpPr>
                <a:cxnSpLocks noChangeShapeType="1"/>
              </p:cNvCxnSpPr>
              <p:nvPr/>
            </p:nvCxnSpPr>
            <p:spPr bwMode="auto">
              <a:xfrm flipV="1">
                <a:off x="6736243" y="5771625"/>
                <a:ext cx="1448201" cy="3174"/>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pic>
          <p:nvPicPr>
            <p:cNvPr id="17" name="Picture 22">
              <a:extLst>
                <a:ext uri="{FF2B5EF4-FFF2-40B4-BE49-F238E27FC236}">
                  <a16:creationId xmlns:a16="http://schemas.microsoft.com/office/drawing/2014/main" id="{AC91E2F8-61B3-4917-B23F-6D14B7A9D0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59802" y="5552883"/>
              <a:ext cx="76676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3">
              <a:extLst>
                <a:ext uri="{FF2B5EF4-FFF2-40B4-BE49-F238E27FC236}">
                  <a16:creationId xmlns:a16="http://schemas.microsoft.com/office/drawing/2014/main" id="{08712AE5-CC29-49F7-AE3C-E38877B65C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42339" y="3843146"/>
              <a:ext cx="766763"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Rectangle 24">
            <a:extLst>
              <a:ext uri="{FF2B5EF4-FFF2-40B4-BE49-F238E27FC236}">
                <a16:creationId xmlns:a16="http://schemas.microsoft.com/office/drawing/2014/main" id="{A94C7C3E-AF8D-49FC-9AA1-2106FE5CD69A}"/>
              </a:ext>
            </a:extLst>
          </p:cNvPr>
          <p:cNvSpPr/>
          <p:nvPr/>
        </p:nvSpPr>
        <p:spPr>
          <a:xfrm>
            <a:off x="5023103" y="2898171"/>
            <a:ext cx="2683299" cy="338554"/>
          </a:xfrm>
          <a:prstGeom prst="rect">
            <a:avLst/>
          </a:prstGeom>
        </p:spPr>
        <p:txBody>
          <a:bodyPr wrap="none">
            <a:spAutoFit/>
          </a:bodyPr>
          <a:lstStyle/>
          <a:p>
            <a:r>
              <a:rPr lang="en-US" b="1" dirty="0">
                <a:solidFill>
                  <a:srgbClr val="565B60"/>
                </a:solidFill>
                <a:latin typeface="Open Sans"/>
              </a:rPr>
              <a:t>parallel - low energy state</a:t>
            </a:r>
            <a:endParaRPr lang="en-US" b="1" dirty="0"/>
          </a:p>
        </p:txBody>
      </p:sp>
      <p:cxnSp>
        <p:nvCxnSpPr>
          <p:cNvPr id="27" name="Straight Arrow Connector 26">
            <a:extLst>
              <a:ext uri="{FF2B5EF4-FFF2-40B4-BE49-F238E27FC236}">
                <a16:creationId xmlns:a16="http://schemas.microsoft.com/office/drawing/2014/main" id="{76DEDF15-B5D6-459E-A7B9-518D3B4F4481}"/>
              </a:ext>
            </a:extLst>
          </p:cNvPr>
          <p:cNvCxnSpPr/>
          <p:nvPr/>
        </p:nvCxnSpPr>
        <p:spPr>
          <a:xfrm flipV="1">
            <a:off x="2006324" y="1785063"/>
            <a:ext cx="0" cy="14514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633DE861-711E-4A01-842D-6E9D8B8A1F0E}"/>
              </a:ext>
            </a:extLst>
          </p:cNvPr>
          <p:cNvSpPr txBox="1"/>
          <p:nvPr/>
        </p:nvSpPr>
        <p:spPr>
          <a:xfrm>
            <a:off x="1842881" y="1492952"/>
            <a:ext cx="396262" cy="338554"/>
          </a:xfrm>
          <a:prstGeom prst="rect">
            <a:avLst/>
          </a:prstGeom>
          <a:noFill/>
        </p:spPr>
        <p:txBody>
          <a:bodyPr wrap="none" rtlCol="0">
            <a:spAutoFit/>
          </a:bodyPr>
          <a:lstStyle/>
          <a:p>
            <a:r>
              <a:rPr lang="en-US" dirty="0"/>
              <a:t>B</a:t>
            </a:r>
            <a:r>
              <a:rPr lang="en-US" baseline="-25000" dirty="0"/>
              <a:t>0</a:t>
            </a:r>
          </a:p>
        </p:txBody>
      </p:sp>
      <p:sp>
        <p:nvSpPr>
          <p:cNvPr id="29" name="Rectangle 28">
            <a:extLst>
              <a:ext uri="{FF2B5EF4-FFF2-40B4-BE49-F238E27FC236}">
                <a16:creationId xmlns:a16="http://schemas.microsoft.com/office/drawing/2014/main" id="{96F49732-30C0-4DCD-95A8-312BFA05DDAE}"/>
              </a:ext>
            </a:extLst>
          </p:cNvPr>
          <p:cNvSpPr/>
          <p:nvPr/>
        </p:nvSpPr>
        <p:spPr>
          <a:xfrm>
            <a:off x="4891567" y="1735443"/>
            <a:ext cx="3222357" cy="338554"/>
          </a:xfrm>
          <a:prstGeom prst="rect">
            <a:avLst/>
          </a:prstGeom>
        </p:spPr>
        <p:txBody>
          <a:bodyPr wrap="none">
            <a:spAutoFit/>
          </a:bodyPr>
          <a:lstStyle/>
          <a:p>
            <a:r>
              <a:rPr lang="en-US" b="1" dirty="0"/>
              <a:t>anti-parallel - high energy state</a:t>
            </a:r>
          </a:p>
        </p:txBody>
      </p:sp>
      <p:pic>
        <p:nvPicPr>
          <p:cNvPr id="72706" name="Picture 2" descr="Distribution of Boltzmann">
            <a:extLst>
              <a:ext uri="{FF2B5EF4-FFF2-40B4-BE49-F238E27FC236}">
                <a16:creationId xmlns:a16="http://schemas.microsoft.com/office/drawing/2014/main" id="{B12022C3-E338-4F29-9FFA-DC085981AF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43" r="20730"/>
          <a:stretch/>
        </p:blipFill>
        <p:spPr bwMode="auto">
          <a:xfrm>
            <a:off x="2801156" y="3403438"/>
            <a:ext cx="3966050" cy="145156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A6C54E16-D784-44B4-84DE-A979E78B4093}"/>
              </a:ext>
            </a:extLst>
          </p:cNvPr>
          <p:cNvSpPr/>
          <p:nvPr/>
        </p:nvSpPr>
        <p:spPr>
          <a:xfrm>
            <a:off x="2801156" y="4748633"/>
            <a:ext cx="5143500" cy="1569660"/>
          </a:xfrm>
          <a:prstGeom prst="rect">
            <a:avLst/>
          </a:prstGeom>
        </p:spPr>
        <p:txBody>
          <a:bodyPr>
            <a:spAutoFit/>
          </a:bodyPr>
          <a:lstStyle/>
          <a:p>
            <a:r>
              <a:rPr lang="en-US" dirty="0">
                <a:solidFill>
                  <a:srgbClr val="565B60"/>
                </a:solidFill>
                <a:cs typeface="Arial" panose="020B0604020202020204" pitchFamily="34" charset="0"/>
              </a:rPr>
              <a:t>N</a:t>
            </a:r>
            <a:r>
              <a:rPr lang="en-US" baseline="-25000" dirty="0">
                <a:solidFill>
                  <a:srgbClr val="565B60"/>
                </a:solidFill>
                <a:cs typeface="Arial" panose="020B0604020202020204" pitchFamily="34" charset="0"/>
              </a:rPr>
              <a:t>up</a:t>
            </a:r>
            <a:r>
              <a:rPr lang="en-US" dirty="0">
                <a:solidFill>
                  <a:srgbClr val="565B60"/>
                </a:solidFill>
                <a:cs typeface="Arial" panose="020B0604020202020204" pitchFamily="34" charset="0"/>
              </a:rPr>
              <a:t> / N</a:t>
            </a:r>
            <a:r>
              <a:rPr lang="en-US" baseline="-25000" dirty="0">
                <a:solidFill>
                  <a:srgbClr val="565B60"/>
                </a:solidFill>
                <a:cs typeface="Arial" panose="020B0604020202020204" pitchFamily="34" charset="0"/>
              </a:rPr>
              <a:t>down</a:t>
            </a:r>
            <a:r>
              <a:rPr lang="en-US" dirty="0">
                <a:solidFill>
                  <a:srgbClr val="565B60"/>
                </a:solidFill>
                <a:cs typeface="Arial" panose="020B0604020202020204" pitchFamily="34" charset="0"/>
              </a:rPr>
              <a:t> = Proportion of parallel / antiparallel spins</a:t>
            </a:r>
          </a:p>
          <a:p>
            <a:r>
              <a:rPr lang="el-GR" dirty="0">
                <a:solidFill>
                  <a:srgbClr val="565B60"/>
                </a:solidFill>
                <a:cs typeface="Arial" panose="020B0604020202020204" pitchFamily="34" charset="0"/>
              </a:rPr>
              <a:t>γ = </a:t>
            </a:r>
            <a:r>
              <a:rPr lang="en-US" dirty="0">
                <a:solidFill>
                  <a:srgbClr val="565B60"/>
                </a:solidFill>
                <a:cs typeface="Arial" panose="020B0604020202020204" pitchFamily="34" charset="0"/>
              </a:rPr>
              <a:t>Gyromagnetic ratio</a:t>
            </a:r>
          </a:p>
          <a:p>
            <a:r>
              <a:rPr lang="en-US" dirty="0">
                <a:solidFill>
                  <a:srgbClr val="565B60"/>
                </a:solidFill>
                <a:cs typeface="Arial" panose="020B0604020202020204" pitchFamily="34" charset="0"/>
              </a:rPr>
              <a:t>h = Planck's constant / 2</a:t>
            </a:r>
            <a:r>
              <a:rPr lang="el-GR" dirty="0">
                <a:solidFill>
                  <a:srgbClr val="565B60"/>
                </a:solidFill>
                <a:cs typeface="Arial" panose="020B0604020202020204" pitchFamily="34" charset="0"/>
              </a:rPr>
              <a:t>π</a:t>
            </a:r>
          </a:p>
          <a:p>
            <a:r>
              <a:rPr lang="en-US" dirty="0">
                <a:solidFill>
                  <a:srgbClr val="565B60"/>
                </a:solidFill>
                <a:cs typeface="Arial" panose="020B0604020202020204" pitchFamily="34" charset="0"/>
              </a:rPr>
              <a:t>k = Boltzmann's constants</a:t>
            </a:r>
          </a:p>
          <a:p>
            <a:r>
              <a:rPr lang="en-US" i="1" dirty="0">
                <a:solidFill>
                  <a:srgbClr val="565B60"/>
                </a:solidFill>
                <a:cs typeface="Arial" panose="020B0604020202020204" pitchFamily="34" charset="0"/>
              </a:rPr>
              <a:t>T</a:t>
            </a:r>
            <a:r>
              <a:rPr lang="en-US" dirty="0">
                <a:solidFill>
                  <a:srgbClr val="565B60"/>
                </a:solidFill>
                <a:cs typeface="Arial" panose="020B0604020202020204" pitchFamily="34" charset="0"/>
              </a:rPr>
              <a:t> = Temperature (in Kelvins)</a:t>
            </a:r>
          </a:p>
          <a:p>
            <a:r>
              <a:rPr lang="en-US" i="1" dirty="0">
                <a:solidFill>
                  <a:srgbClr val="565B60"/>
                </a:solidFill>
                <a:cs typeface="Arial" panose="020B0604020202020204" pitchFamily="34" charset="0"/>
              </a:rPr>
              <a:t>B</a:t>
            </a:r>
            <a:r>
              <a:rPr lang="en-US" baseline="-25000" dirty="0">
                <a:solidFill>
                  <a:srgbClr val="565B60"/>
                </a:solidFill>
                <a:cs typeface="Arial" panose="020B0604020202020204" pitchFamily="34" charset="0"/>
              </a:rPr>
              <a:t> </a:t>
            </a:r>
            <a:r>
              <a:rPr lang="en-US" dirty="0">
                <a:solidFill>
                  <a:srgbClr val="565B60"/>
                </a:solidFill>
                <a:cs typeface="Arial" panose="020B0604020202020204" pitchFamily="34" charset="0"/>
              </a:rPr>
              <a:t> = Intensity of static magnetic field (</a:t>
            </a:r>
            <a:r>
              <a:rPr lang="en-US" dirty="0" err="1">
                <a:solidFill>
                  <a:srgbClr val="565B60"/>
                </a:solidFill>
                <a:cs typeface="Arial" panose="020B0604020202020204" pitchFamily="34" charset="0"/>
              </a:rPr>
              <a:t>Teslas</a:t>
            </a:r>
            <a:r>
              <a:rPr lang="en-US" dirty="0">
                <a:solidFill>
                  <a:srgbClr val="565B60"/>
                </a:solidFill>
                <a:cs typeface="Arial" panose="020B0604020202020204" pitchFamily="34" charset="0"/>
              </a:rPr>
              <a:t>)</a:t>
            </a:r>
            <a:endParaRPr lang="en-US" b="0" i="0" dirty="0">
              <a:solidFill>
                <a:srgbClr val="565B60"/>
              </a:solidFill>
              <a:effectLst/>
              <a:cs typeface="Arial" panose="020B0604020202020204" pitchFamily="34" charset="0"/>
            </a:endParaRPr>
          </a:p>
        </p:txBody>
      </p:sp>
      <p:sp>
        <p:nvSpPr>
          <p:cNvPr id="31" name="Slide Number Placeholder 30">
            <a:extLst>
              <a:ext uri="{FF2B5EF4-FFF2-40B4-BE49-F238E27FC236}">
                <a16:creationId xmlns:a16="http://schemas.microsoft.com/office/drawing/2014/main" id="{87EC0AC6-3B74-4A37-BB8E-DA20B472131A}"/>
              </a:ext>
            </a:extLst>
          </p:cNvPr>
          <p:cNvSpPr>
            <a:spLocks noGrp="1"/>
          </p:cNvSpPr>
          <p:nvPr>
            <p:ph type="sldNum" sz="quarter" idx="12"/>
          </p:nvPr>
        </p:nvSpPr>
        <p:spPr/>
        <p:txBody>
          <a:bodyPr/>
          <a:lstStyle/>
          <a:p>
            <a:pPr>
              <a:defRPr/>
            </a:pPr>
            <a:fld id="{F0717801-9C2A-4D39-A345-FFE34DD1CB73}" type="slidenum">
              <a:rPr lang="en-US" altLang="en-US" smtClean="0"/>
              <a:pPr>
                <a:defRPr/>
              </a:pPr>
              <a:t>15</a:t>
            </a:fld>
            <a:endParaRPr lang="en-US" altLang="en-US"/>
          </a:p>
        </p:txBody>
      </p:sp>
    </p:spTree>
    <p:extLst>
      <p:ext uri="{BB962C8B-B14F-4D97-AF65-F5344CB8AC3E}">
        <p14:creationId xmlns:p14="http://schemas.microsoft.com/office/powerpoint/2010/main" val="1360816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D14A41-152E-40FE-9FB4-566053AC13F4}"/>
              </a:ext>
            </a:extLst>
          </p:cNvPr>
          <p:cNvSpPr>
            <a:spLocks noGrp="1"/>
          </p:cNvSpPr>
          <p:nvPr>
            <p:ph type="title"/>
          </p:nvPr>
        </p:nvSpPr>
        <p:spPr/>
        <p:txBody>
          <a:bodyPr/>
          <a:lstStyle/>
          <a:p>
            <a:r>
              <a:rPr lang="en-US" dirty="0"/>
              <a:t>Nuclear Magnetic Resonance (NMR)</a:t>
            </a:r>
          </a:p>
        </p:txBody>
      </p:sp>
      <p:sp>
        <p:nvSpPr>
          <p:cNvPr id="7" name="Content Placeholder 6">
            <a:extLst>
              <a:ext uri="{FF2B5EF4-FFF2-40B4-BE49-F238E27FC236}">
                <a16:creationId xmlns:a16="http://schemas.microsoft.com/office/drawing/2014/main" id="{E5370E04-7E8C-4690-B1DD-EA41E5AE6631}"/>
              </a:ext>
            </a:extLst>
          </p:cNvPr>
          <p:cNvSpPr>
            <a:spLocks noGrp="1"/>
          </p:cNvSpPr>
          <p:nvPr>
            <p:ph idx="1"/>
          </p:nvPr>
        </p:nvSpPr>
        <p:spPr/>
        <p:txBody>
          <a:bodyPr/>
          <a:lstStyle/>
          <a:p>
            <a:r>
              <a:rPr lang="en-US" sz="2000" dirty="0"/>
              <a:t>Resonance is exchange of energy between two systems at a specific frequency. </a:t>
            </a:r>
          </a:p>
          <a:p>
            <a:r>
              <a:rPr lang="en-US" sz="2000" dirty="0"/>
              <a:t>Magnetic resonance corresponds to the energetic interaction between spins and electromagnetic radiofrequency (RF).</a:t>
            </a:r>
          </a:p>
          <a:p>
            <a:r>
              <a:rPr lang="en-US" sz="2000" dirty="0"/>
              <a:t>Only protons that spin with the same frequency as the electromagnetic RF pulse will respond to that RF pulse. </a:t>
            </a:r>
          </a:p>
          <a:p>
            <a:endParaRPr lang="en-US" sz="2000" dirty="0"/>
          </a:p>
          <a:p>
            <a:r>
              <a:rPr lang="en-US" sz="2000" b="1" dirty="0"/>
              <a:t>Excitation: </a:t>
            </a:r>
            <a:r>
              <a:rPr lang="en-US" sz="2000" dirty="0"/>
              <a:t>There is a modification of spin equilibrium and absorption of electromagnetic energy by atomic nuclei, which is called excitation. </a:t>
            </a:r>
          </a:p>
          <a:p>
            <a:r>
              <a:rPr lang="en-US" sz="2000" b="1" dirty="0"/>
              <a:t>Relaxation</a:t>
            </a:r>
            <a:r>
              <a:rPr lang="en-US" sz="2000" dirty="0"/>
              <a:t>: When the system returns from this state of imbalance to equilibrium (relaxation), there is an emission of electromagnetic energy.</a:t>
            </a:r>
          </a:p>
          <a:p>
            <a:endParaRPr lang="en-US" sz="2000" dirty="0"/>
          </a:p>
          <a:p>
            <a:endParaRPr lang="en-US" sz="2000" dirty="0"/>
          </a:p>
        </p:txBody>
      </p:sp>
      <p:sp>
        <p:nvSpPr>
          <p:cNvPr id="4" name="Footer Placeholder 3">
            <a:extLst>
              <a:ext uri="{FF2B5EF4-FFF2-40B4-BE49-F238E27FC236}">
                <a16:creationId xmlns:a16="http://schemas.microsoft.com/office/drawing/2014/main" id="{60CE60CE-7677-4817-9DDB-743CCB24A280}"/>
              </a:ext>
            </a:extLst>
          </p:cNvPr>
          <p:cNvSpPr>
            <a:spLocks noGrp="1"/>
          </p:cNvSpPr>
          <p:nvPr>
            <p:ph type="ftr" sz="quarter" idx="11"/>
          </p:nvPr>
        </p:nvSpPr>
        <p:spPr/>
        <p:txBody>
          <a:bodyPr/>
          <a:lstStyle/>
          <a:p>
            <a:pPr>
              <a:defRPr/>
            </a:pPr>
            <a:r>
              <a:rPr lang="en-US"/>
              <a:t>Lecture 18:  Introduction to MRI Principle</a:t>
            </a:r>
          </a:p>
        </p:txBody>
      </p:sp>
      <p:sp>
        <p:nvSpPr>
          <p:cNvPr id="5" name="Slide Number Placeholder 4">
            <a:extLst>
              <a:ext uri="{FF2B5EF4-FFF2-40B4-BE49-F238E27FC236}">
                <a16:creationId xmlns:a16="http://schemas.microsoft.com/office/drawing/2014/main" id="{4C0A85C1-0B8C-487B-8031-A4F6C3F06688}"/>
              </a:ext>
            </a:extLst>
          </p:cNvPr>
          <p:cNvSpPr>
            <a:spLocks noGrp="1"/>
          </p:cNvSpPr>
          <p:nvPr>
            <p:ph type="sldNum" sz="quarter" idx="12"/>
          </p:nvPr>
        </p:nvSpPr>
        <p:spPr/>
        <p:txBody>
          <a:bodyPr/>
          <a:lstStyle/>
          <a:p>
            <a:pPr>
              <a:defRPr/>
            </a:pPr>
            <a:fld id="{F0717801-9C2A-4D39-A345-FFE34DD1CB73}" type="slidenum">
              <a:rPr lang="en-US" altLang="en-US" smtClean="0"/>
              <a:pPr>
                <a:defRPr/>
              </a:pPr>
              <a:t>16</a:t>
            </a:fld>
            <a:endParaRPr lang="en-US" altLang="en-US"/>
          </a:p>
        </p:txBody>
      </p:sp>
    </p:spTree>
    <p:extLst>
      <p:ext uri="{BB962C8B-B14F-4D97-AF65-F5344CB8AC3E}">
        <p14:creationId xmlns:p14="http://schemas.microsoft.com/office/powerpoint/2010/main" val="2551888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D7ED-32BF-4551-94DE-2AF0E2899D20}"/>
              </a:ext>
            </a:extLst>
          </p:cNvPr>
          <p:cNvSpPr>
            <a:spLocks noGrp="1"/>
          </p:cNvSpPr>
          <p:nvPr>
            <p:ph type="title"/>
          </p:nvPr>
        </p:nvSpPr>
        <p:spPr/>
        <p:txBody>
          <a:bodyPr/>
          <a:lstStyle/>
          <a:p>
            <a:r>
              <a:rPr lang="en-US" dirty="0"/>
              <a:t>Excitation</a:t>
            </a:r>
          </a:p>
        </p:txBody>
      </p:sp>
      <p:pic>
        <p:nvPicPr>
          <p:cNvPr id="6" name="NMR_ excitation phase">
            <a:hlinkClick r:id="" action="ppaction://media"/>
            <a:extLst>
              <a:ext uri="{FF2B5EF4-FFF2-40B4-BE49-F238E27FC236}">
                <a16:creationId xmlns:a16="http://schemas.microsoft.com/office/drawing/2014/main" id="{4CB41F30-1A78-4ABD-8825-AFDE1B3AD766}"/>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2369" t="5051" r="32506" b="9646"/>
          <a:stretch/>
        </p:blipFill>
        <p:spPr>
          <a:xfrm>
            <a:off x="514350" y="2092257"/>
            <a:ext cx="3587629" cy="3123095"/>
          </a:xfrm>
        </p:spPr>
      </p:pic>
      <p:sp>
        <p:nvSpPr>
          <p:cNvPr id="4" name="Footer Placeholder 3">
            <a:extLst>
              <a:ext uri="{FF2B5EF4-FFF2-40B4-BE49-F238E27FC236}">
                <a16:creationId xmlns:a16="http://schemas.microsoft.com/office/drawing/2014/main" id="{A908C617-E2AA-4F15-83BA-095119132050}"/>
              </a:ext>
            </a:extLst>
          </p:cNvPr>
          <p:cNvSpPr>
            <a:spLocks noGrp="1"/>
          </p:cNvSpPr>
          <p:nvPr>
            <p:ph type="ftr" sz="quarter" idx="11"/>
          </p:nvPr>
        </p:nvSpPr>
        <p:spPr/>
        <p:txBody>
          <a:bodyPr/>
          <a:lstStyle/>
          <a:p>
            <a:pPr>
              <a:defRPr/>
            </a:pPr>
            <a:r>
              <a:rPr lang="en-US"/>
              <a:t>Lecture 18:  Introduction to MRI Principle</a:t>
            </a:r>
          </a:p>
        </p:txBody>
      </p:sp>
      <p:sp>
        <p:nvSpPr>
          <p:cNvPr id="5" name="Slide Number Placeholder 4">
            <a:extLst>
              <a:ext uri="{FF2B5EF4-FFF2-40B4-BE49-F238E27FC236}">
                <a16:creationId xmlns:a16="http://schemas.microsoft.com/office/drawing/2014/main" id="{8D1E4C88-BDA0-4CFE-B135-472E7DD9994E}"/>
              </a:ext>
            </a:extLst>
          </p:cNvPr>
          <p:cNvSpPr>
            <a:spLocks noGrp="1"/>
          </p:cNvSpPr>
          <p:nvPr>
            <p:ph type="sldNum" sz="quarter" idx="12"/>
          </p:nvPr>
        </p:nvSpPr>
        <p:spPr/>
        <p:txBody>
          <a:bodyPr/>
          <a:lstStyle/>
          <a:p>
            <a:pPr>
              <a:defRPr/>
            </a:pPr>
            <a:fld id="{F0717801-9C2A-4D39-A345-FFE34DD1CB73}" type="slidenum">
              <a:rPr lang="en-US" altLang="en-US" smtClean="0"/>
              <a:pPr>
                <a:defRPr/>
              </a:pPr>
              <a:t>17</a:t>
            </a:fld>
            <a:endParaRPr lang="en-US" altLang="en-US"/>
          </a:p>
        </p:txBody>
      </p:sp>
      <p:sp>
        <p:nvSpPr>
          <p:cNvPr id="7" name="Rectangle 6">
            <a:extLst>
              <a:ext uri="{FF2B5EF4-FFF2-40B4-BE49-F238E27FC236}">
                <a16:creationId xmlns:a16="http://schemas.microsoft.com/office/drawing/2014/main" id="{C93CD0DE-FB99-496F-BE9D-406968F37B8E}"/>
              </a:ext>
            </a:extLst>
          </p:cNvPr>
          <p:cNvSpPr/>
          <p:nvPr/>
        </p:nvSpPr>
        <p:spPr>
          <a:xfrm>
            <a:off x="4629150" y="2283216"/>
            <a:ext cx="5143500" cy="2985433"/>
          </a:xfrm>
          <a:prstGeom prst="rect">
            <a:avLst/>
          </a:prstGeom>
        </p:spPr>
        <p:txBody>
          <a:bodyPr>
            <a:spAutoFit/>
          </a:bodyPr>
          <a:lstStyle/>
          <a:p>
            <a:pPr marL="285750" indent="-285750">
              <a:buFont typeface="Wingdings" panose="05000000000000000000" pitchFamily="2" charset="2"/>
              <a:buChar char="§"/>
            </a:pPr>
            <a:r>
              <a:rPr lang="en-US" sz="1800" dirty="0"/>
              <a:t>During excitation, longitudinal magnetization decreases and a transverse magnetization appears (except for a 180° flip angle).</a:t>
            </a:r>
          </a:p>
          <a:p>
            <a:pPr marL="742950" lvl="1" indent="-285750">
              <a:buFont typeface="Arial" panose="020B0604020202020204" pitchFamily="34" charset="0"/>
              <a:buChar char="•"/>
            </a:pPr>
            <a:r>
              <a:rPr lang="en-US" dirty="0"/>
              <a:t>Longitudinal magnetization is due to a difference in the number of spins in parallel and anti-parallel state. Transverse magnetization is due to spins getting into phase coherence.</a:t>
            </a:r>
          </a:p>
          <a:p>
            <a:endParaRPr lang="en-US" sz="1800" dirty="0"/>
          </a:p>
          <a:p>
            <a:pPr marL="285750" indent="-285750">
              <a:buFont typeface="Wingdings" panose="05000000000000000000" pitchFamily="2" charset="2"/>
              <a:buChar char="§"/>
            </a:pPr>
            <a:r>
              <a:rPr lang="en-US" sz="1800" dirty="0"/>
              <a:t>The flip angle depends on the strength and duration of the electromagnetic RF pulse.</a:t>
            </a:r>
          </a:p>
        </p:txBody>
      </p:sp>
    </p:spTree>
    <p:extLst>
      <p:ext uri="{BB962C8B-B14F-4D97-AF65-F5344CB8AC3E}">
        <p14:creationId xmlns:p14="http://schemas.microsoft.com/office/powerpoint/2010/main" val="25589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0921-7E9F-448A-B78B-BFFB62691176}"/>
              </a:ext>
            </a:extLst>
          </p:cNvPr>
          <p:cNvSpPr>
            <a:spLocks noGrp="1"/>
          </p:cNvSpPr>
          <p:nvPr>
            <p:ph type="title"/>
          </p:nvPr>
        </p:nvSpPr>
        <p:spPr/>
        <p:txBody>
          <a:bodyPr/>
          <a:lstStyle/>
          <a:p>
            <a:r>
              <a:rPr lang="en-US" dirty="0"/>
              <a:t> 90°flip angle</a:t>
            </a:r>
          </a:p>
        </p:txBody>
      </p:sp>
      <p:pic>
        <p:nvPicPr>
          <p:cNvPr id="6" name="NMR_ excitation phase in MRI - 90 deg">
            <a:hlinkClick r:id="" action="ppaction://media"/>
            <a:extLst>
              <a:ext uri="{FF2B5EF4-FFF2-40B4-BE49-F238E27FC236}">
                <a16:creationId xmlns:a16="http://schemas.microsoft.com/office/drawing/2014/main" id="{ED846860-88AB-4851-B0BB-850CB4FE5848}"/>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t="5343" b="7208"/>
          <a:stretch/>
        </p:blipFill>
        <p:spPr>
          <a:xfrm>
            <a:off x="1120775" y="1842051"/>
            <a:ext cx="8045450" cy="3957983"/>
          </a:xfrm>
        </p:spPr>
      </p:pic>
      <p:sp>
        <p:nvSpPr>
          <p:cNvPr id="4" name="Footer Placeholder 3">
            <a:extLst>
              <a:ext uri="{FF2B5EF4-FFF2-40B4-BE49-F238E27FC236}">
                <a16:creationId xmlns:a16="http://schemas.microsoft.com/office/drawing/2014/main" id="{DC413C3F-6474-4902-BBC6-E91B3601E674}"/>
              </a:ext>
            </a:extLst>
          </p:cNvPr>
          <p:cNvSpPr>
            <a:spLocks noGrp="1"/>
          </p:cNvSpPr>
          <p:nvPr>
            <p:ph type="ftr" sz="quarter" idx="11"/>
          </p:nvPr>
        </p:nvSpPr>
        <p:spPr/>
        <p:txBody>
          <a:bodyPr/>
          <a:lstStyle/>
          <a:p>
            <a:pPr>
              <a:defRPr/>
            </a:pPr>
            <a:r>
              <a:rPr lang="en-US"/>
              <a:t>Lecture 18:  Introduction to MRI Principle</a:t>
            </a:r>
          </a:p>
        </p:txBody>
      </p:sp>
      <p:sp>
        <p:nvSpPr>
          <p:cNvPr id="5" name="Slide Number Placeholder 4">
            <a:extLst>
              <a:ext uri="{FF2B5EF4-FFF2-40B4-BE49-F238E27FC236}">
                <a16:creationId xmlns:a16="http://schemas.microsoft.com/office/drawing/2014/main" id="{00391541-05C0-4E9F-8D1C-FD6CDD2F3C9F}"/>
              </a:ext>
            </a:extLst>
          </p:cNvPr>
          <p:cNvSpPr>
            <a:spLocks noGrp="1"/>
          </p:cNvSpPr>
          <p:nvPr>
            <p:ph type="sldNum" sz="quarter" idx="12"/>
          </p:nvPr>
        </p:nvSpPr>
        <p:spPr/>
        <p:txBody>
          <a:bodyPr/>
          <a:lstStyle/>
          <a:p>
            <a:pPr>
              <a:defRPr/>
            </a:pPr>
            <a:fld id="{F0717801-9C2A-4D39-A345-FFE34DD1CB73}" type="slidenum">
              <a:rPr lang="en-US" altLang="en-US" smtClean="0"/>
              <a:pPr>
                <a:defRPr/>
              </a:pPr>
              <a:t>18</a:t>
            </a:fld>
            <a:endParaRPr lang="en-US" altLang="en-US"/>
          </a:p>
        </p:txBody>
      </p:sp>
    </p:spTree>
    <p:extLst>
      <p:ext uri="{BB962C8B-B14F-4D97-AF65-F5344CB8AC3E}">
        <p14:creationId xmlns:p14="http://schemas.microsoft.com/office/powerpoint/2010/main" val="399455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F311-FAC1-4649-95A8-0F375F769F5E}"/>
              </a:ext>
            </a:extLst>
          </p:cNvPr>
          <p:cNvSpPr>
            <a:spLocks noGrp="1"/>
          </p:cNvSpPr>
          <p:nvPr>
            <p:ph type="title"/>
          </p:nvPr>
        </p:nvSpPr>
        <p:spPr/>
        <p:txBody>
          <a:bodyPr/>
          <a:lstStyle/>
          <a:p>
            <a:r>
              <a:rPr lang="en-US" dirty="0"/>
              <a:t>Relaxation</a:t>
            </a:r>
          </a:p>
        </p:txBody>
      </p:sp>
      <p:pic>
        <p:nvPicPr>
          <p:cNvPr id="6" name="NMR_ Relaxation">
            <a:hlinkClick r:id="" action="ppaction://media"/>
            <a:extLst>
              <a:ext uri="{FF2B5EF4-FFF2-40B4-BE49-F238E27FC236}">
                <a16:creationId xmlns:a16="http://schemas.microsoft.com/office/drawing/2014/main" id="{17446896-EABB-4A9E-B849-4067D753C16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rotWithShape="1">
          <a:blip r:embed="rId5"/>
          <a:srcRect l="21034" t="6279" r="19354" b="13989"/>
          <a:stretch/>
        </p:blipFill>
        <p:spPr>
          <a:xfrm>
            <a:off x="557048" y="2209910"/>
            <a:ext cx="4340313" cy="3265980"/>
          </a:xfrm>
        </p:spPr>
      </p:pic>
      <p:sp>
        <p:nvSpPr>
          <p:cNvPr id="7" name="Content Placeholder 6">
            <a:extLst>
              <a:ext uri="{FF2B5EF4-FFF2-40B4-BE49-F238E27FC236}">
                <a16:creationId xmlns:a16="http://schemas.microsoft.com/office/drawing/2014/main" id="{07D0EA16-32B2-415C-ABA1-A3714F490B5B}"/>
              </a:ext>
            </a:extLst>
          </p:cNvPr>
          <p:cNvSpPr>
            <a:spLocks noGrp="1"/>
          </p:cNvSpPr>
          <p:nvPr>
            <p:ph sz="half" idx="2"/>
          </p:nvPr>
        </p:nvSpPr>
        <p:spPr/>
        <p:txBody>
          <a:bodyPr/>
          <a:lstStyle/>
          <a:p>
            <a:endParaRPr lang="en-US" sz="2000" dirty="0">
              <a:latin typeface="Arial" charset="0"/>
              <a:ea typeface="ＭＳ Ｐゴシック" charset="-128"/>
              <a:cs typeface="ＭＳ Ｐゴシック" charset="-128"/>
            </a:endParaRPr>
          </a:p>
          <a:p>
            <a:r>
              <a:rPr lang="en-US" sz="2000" dirty="0">
                <a:latin typeface="Arial" charset="0"/>
                <a:ea typeface="ＭＳ Ｐゴシック" charset="-128"/>
                <a:cs typeface="ＭＳ Ｐゴシック" charset="-128"/>
              </a:rPr>
              <a:t>Return to equilibrium of net magnetization is called Relaxation. During relaxation, electromagnetic energy is retransmitted: this RF emission is called the </a:t>
            </a:r>
            <a:r>
              <a:rPr lang="en-US" sz="2000" b="1" dirty="0">
                <a:latin typeface="Arial" charset="0"/>
                <a:ea typeface="ＭＳ Ｐゴシック" charset="-128"/>
                <a:cs typeface="ＭＳ Ｐゴシック" charset="-128"/>
              </a:rPr>
              <a:t>NMR signal</a:t>
            </a:r>
            <a:r>
              <a:rPr lang="en-US" sz="2000" dirty="0">
                <a:latin typeface="Arial" charset="0"/>
                <a:ea typeface="ＭＳ Ｐゴシック" charset="-128"/>
                <a:cs typeface="ＭＳ Ｐゴシック" charset="-128"/>
              </a:rPr>
              <a:t>. </a:t>
            </a:r>
          </a:p>
          <a:p>
            <a:endParaRPr lang="en-US" sz="2000" dirty="0">
              <a:latin typeface="Arial" charset="0"/>
              <a:ea typeface="ＭＳ Ｐゴシック" charset="-128"/>
              <a:cs typeface="ＭＳ Ｐゴシック" charset="-128"/>
            </a:endParaRPr>
          </a:p>
          <a:p>
            <a:r>
              <a:rPr lang="en-US" sz="2000" dirty="0">
                <a:latin typeface="Arial" charset="0"/>
                <a:ea typeface="ＭＳ Ｐゴシック" charset="-128"/>
                <a:cs typeface="ＭＳ Ｐゴシック" charset="-128"/>
              </a:rPr>
              <a:t>Relaxation combines 2 different mechanisms:</a:t>
            </a:r>
          </a:p>
          <a:p>
            <a:pPr lvl="1"/>
            <a:r>
              <a:rPr lang="en-US" sz="1600" dirty="0">
                <a:latin typeface="Arial" charset="0"/>
                <a:ea typeface="ＭＳ Ｐゴシック" charset="-128"/>
                <a:cs typeface="ＭＳ Ｐゴシック" charset="-128"/>
              </a:rPr>
              <a:t>Longitudinal relaxation corresponds to longitudinal magnetization recovery</a:t>
            </a:r>
          </a:p>
          <a:p>
            <a:pPr lvl="1"/>
            <a:r>
              <a:rPr lang="en-US" sz="1600" dirty="0">
                <a:latin typeface="Arial" charset="0"/>
                <a:ea typeface="ＭＳ Ｐゴシック" charset="-128"/>
                <a:cs typeface="ＭＳ Ｐゴシック" charset="-128"/>
              </a:rPr>
              <a:t>Transverse relaxation corresponds to transverse magnetization decay</a:t>
            </a:r>
          </a:p>
        </p:txBody>
      </p:sp>
      <p:sp>
        <p:nvSpPr>
          <p:cNvPr id="4" name="Footer Placeholder 3">
            <a:extLst>
              <a:ext uri="{FF2B5EF4-FFF2-40B4-BE49-F238E27FC236}">
                <a16:creationId xmlns:a16="http://schemas.microsoft.com/office/drawing/2014/main" id="{09FB6C9A-787B-44BA-A2A3-366B5345C4D2}"/>
              </a:ext>
            </a:extLst>
          </p:cNvPr>
          <p:cNvSpPr>
            <a:spLocks noGrp="1"/>
          </p:cNvSpPr>
          <p:nvPr>
            <p:ph type="ftr" sz="quarter" idx="11"/>
          </p:nvPr>
        </p:nvSpPr>
        <p:spPr/>
        <p:txBody>
          <a:bodyPr/>
          <a:lstStyle/>
          <a:p>
            <a:pPr>
              <a:defRPr/>
            </a:pPr>
            <a:r>
              <a:rPr lang="en-US"/>
              <a:t>Lecture 18:  Introduction to MRI Principle</a:t>
            </a:r>
          </a:p>
        </p:txBody>
      </p:sp>
      <p:sp>
        <p:nvSpPr>
          <p:cNvPr id="5" name="Slide Number Placeholder 4">
            <a:extLst>
              <a:ext uri="{FF2B5EF4-FFF2-40B4-BE49-F238E27FC236}">
                <a16:creationId xmlns:a16="http://schemas.microsoft.com/office/drawing/2014/main" id="{6009DC2B-95A5-42E1-B6A5-D121EE2BFB1A}"/>
              </a:ext>
            </a:extLst>
          </p:cNvPr>
          <p:cNvSpPr>
            <a:spLocks noGrp="1"/>
          </p:cNvSpPr>
          <p:nvPr>
            <p:ph type="sldNum" sz="quarter" idx="12"/>
          </p:nvPr>
        </p:nvSpPr>
        <p:spPr/>
        <p:txBody>
          <a:bodyPr/>
          <a:lstStyle/>
          <a:p>
            <a:pPr>
              <a:defRPr/>
            </a:pPr>
            <a:fld id="{F0717801-9C2A-4D39-A345-FFE34DD1CB73}" type="slidenum">
              <a:rPr lang="en-US" altLang="en-US" smtClean="0"/>
              <a:pPr>
                <a:defRPr/>
              </a:pPr>
              <a:t>19</a:t>
            </a:fld>
            <a:endParaRPr lang="en-US" altLang="en-US"/>
          </a:p>
        </p:txBody>
      </p:sp>
    </p:spTree>
    <p:extLst>
      <p:ext uri="{BB962C8B-B14F-4D97-AF65-F5344CB8AC3E}">
        <p14:creationId xmlns:p14="http://schemas.microsoft.com/office/powerpoint/2010/main" val="253057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C437C4A-AC62-486F-B69F-512DA835F910}"/>
              </a:ext>
            </a:extLst>
          </p:cNvPr>
          <p:cNvSpPr>
            <a:spLocks noGrp="1"/>
          </p:cNvSpPr>
          <p:nvPr>
            <p:ph type="title"/>
          </p:nvPr>
        </p:nvSpPr>
        <p:spPr/>
        <p:txBody>
          <a:bodyPr lIns="90488" tIns="44450" rIns="90488" bIns="44450"/>
          <a:lstStyle/>
          <a:p>
            <a:pPr eaLnBrk="1" hangingPunct="1"/>
            <a:r>
              <a:rPr lang="en-US" altLang="en-US" dirty="0">
                <a:latin typeface="Arial" panose="020B0604020202020204" pitchFamily="34" charset="0"/>
                <a:cs typeface="Arial" panose="020B0604020202020204" pitchFamily="34" charset="0"/>
              </a:rPr>
              <a:t>Nuclear magnetic resonance exploits a property of the nucleus called spin.</a:t>
            </a:r>
          </a:p>
        </p:txBody>
      </p:sp>
      <p:sp>
        <p:nvSpPr>
          <p:cNvPr id="24579" name="Rectangle 3">
            <a:extLst>
              <a:ext uri="{FF2B5EF4-FFF2-40B4-BE49-F238E27FC236}">
                <a16:creationId xmlns:a16="http://schemas.microsoft.com/office/drawing/2014/main" id="{F5584406-CDBA-4008-A40E-53CCA5EFA125}"/>
              </a:ext>
            </a:extLst>
          </p:cNvPr>
          <p:cNvSpPr>
            <a:spLocks noGrp="1"/>
          </p:cNvSpPr>
          <p:nvPr>
            <p:ph sz="half" idx="1"/>
          </p:nvPr>
        </p:nvSpPr>
        <p:spPr/>
        <p:txBody>
          <a:bodyPr lIns="90488" tIns="44450" rIns="90488" bIns="44450" anchor="ctr" anchorCtr="1"/>
          <a:lstStyle/>
          <a:p>
            <a:pPr eaLnBrk="1" hangingPunct="1"/>
            <a:endParaRPr lang="en-US" altLang="en-US" sz="1600" dirty="0">
              <a:solidFill>
                <a:srgbClr val="001933"/>
              </a:solidFill>
              <a:latin typeface="Arial" panose="020B0604020202020204" pitchFamily="34" charset="0"/>
              <a:cs typeface="Arial" panose="020B0604020202020204" pitchFamily="34" charset="0"/>
            </a:endParaRPr>
          </a:p>
          <a:p>
            <a:pPr eaLnBrk="1" hangingPunct="1"/>
            <a:r>
              <a:rPr lang="en-US" altLang="en-US" sz="1600" dirty="0">
                <a:solidFill>
                  <a:srgbClr val="001933"/>
                </a:solidFill>
                <a:latin typeface="Arial" panose="020B0604020202020204" pitchFamily="34" charset="0"/>
                <a:cs typeface="Arial" panose="020B0604020202020204" pitchFamily="34" charset="0"/>
              </a:rPr>
              <a:t>Spin is related to the angular momentum of the nucleus and each subatomic particle.</a:t>
            </a:r>
          </a:p>
          <a:p>
            <a:pPr eaLnBrk="1" hangingPunct="1"/>
            <a:endParaRPr lang="en-US" altLang="en-US" sz="1600" dirty="0">
              <a:solidFill>
                <a:srgbClr val="001933"/>
              </a:solidFill>
              <a:latin typeface="Arial" panose="020B0604020202020204" pitchFamily="34" charset="0"/>
              <a:cs typeface="Arial" panose="020B0604020202020204" pitchFamily="34" charset="0"/>
            </a:endParaRPr>
          </a:p>
          <a:p>
            <a:pPr eaLnBrk="1" hangingPunct="1"/>
            <a:r>
              <a:rPr lang="en-US" altLang="en-US" sz="1600" dirty="0">
                <a:solidFill>
                  <a:srgbClr val="001933"/>
                </a:solidFill>
                <a:latin typeface="Arial" panose="020B0604020202020204" pitchFamily="34" charset="0"/>
                <a:cs typeface="Arial" panose="020B0604020202020204" pitchFamily="34" charset="0"/>
              </a:rPr>
              <a:t>Spin is a quantum mechanical property, which means it has discrete quantized states. </a:t>
            </a:r>
          </a:p>
          <a:p>
            <a:pPr eaLnBrk="1" hangingPunct="1"/>
            <a:endParaRPr lang="en-US" altLang="en-US" sz="1600" dirty="0">
              <a:solidFill>
                <a:srgbClr val="001933"/>
              </a:solidFill>
              <a:latin typeface="Arial" panose="020B0604020202020204" pitchFamily="34" charset="0"/>
              <a:cs typeface="Arial" panose="020B0604020202020204" pitchFamily="34" charset="0"/>
            </a:endParaRPr>
          </a:p>
          <a:p>
            <a:pPr eaLnBrk="1" hangingPunct="1"/>
            <a:r>
              <a:rPr lang="en-US" altLang="en-US" sz="1600" dirty="0">
                <a:solidFill>
                  <a:srgbClr val="001933"/>
                </a:solidFill>
                <a:latin typeface="Arial" panose="020B0604020202020204" pitchFamily="34" charset="0"/>
                <a:cs typeface="Arial" panose="020B0604020202020204" pitchFamily="34" charset="0"/>
              </a:rPr>
              <a:t>Nuclear Spin, </a:t>
            </a:r>
            <a:r>
              <a:rPr lang="en-US" altLang="en-US" sz="1600" i="1" dirty="0">
                <a:solidFill>
                  <a:srgbClr val="001933"/>
                </a:solidFill>
                <a:latin typeface="Arial" panose="020B0604020202020204" pitchFamily="34" charset="0"/>
                <a:cs typeface="Arial" panose="020B0604020202020204" pitchFamily="34" charset="0"/>
              </a:rPr>
              <a:t>I</a:t>
            </a:r>
            <a:r>
              <a:rPr lang="en-US" altLang="en-US" sz="1600" dirty="0">
                <a:solidFill>
                  <a:srgbClr val="001933"/>
                </a:solidFill>
                <a:latin typeface="Arial" panose="020B0604020202020204" pitchFamily="34" charset="0"/>
                <a:cs typeface="Arial" panose="020B0604020202020204" pitchFamily="34" charset="0"/>
              </a:rPr>
              <a:t>, is the </a:t>
            </a:r>
            <a:r>
              <a:rPr lang="en-US" altLang="en-US" sz="1600" b="1" i="1" dirty="0">
                <a:solidFill>
                  <a:srgbClr val="001933"/>
                </a:solidFill>
                <a:latin typeface="Arial" panose="020B0604020202020204" pitchFamily="34" charset="0"/>
                <a:cs typeface="Arial" panose="020B0604020202020204" pitchFamily="34" charset="0"/>
              </a:rPr>
              <a:t>total</a:t>
            </a:r>
            <a:r>
              <a:rPr lang="en-US" altLang="en-US" sz="1600" dirty="0">
                <a:solidFill>
                  <a:srgbClr val="001933"/>
                </a:solidFill>
                <a:latin typeface="Arial" panose="020B0604020202020204" pitchFamily="34" charset="0"/>
                <a:cs typeface="Arial" panose="020B0604020202020204" pitchFamily="34" charset="0"/>
              </a:rPr>
              <a:t> angular momentum of the nucleus.</a:t>
            </a:r>
          </a:p>
          <a:p>
            <a:pPr eaLnBrk="1" hangingPunct="1"/>
            <a:endParaRPr lang="en-US" altLang="en-US" sz="1600" dirty="0">
              <a:solidFill>
                <a:srgbClr val="001933"/>
              </a:solidFill>
              <a:latin typeface="Arial" panose="020B0604020202020204" pitchFamily="34" charset="0"/>
              <a:cs typeface="Arial" panose="020B0604020202020204" pitchFamily="34" charset="0"/>
            </a:endParaRPr>
          </a:p>
          <a:p>
            <a:pPr eaLnBrk="1" hangingPunct="1"/>
            <a:r>
              <a:rPr lang="en-US" altLang="en-US" sz="1600" dirty="0">
                <a:solidFill>
                  <a:srgbClr val="001933"/>
                </a:solidFill>
                <a:latin typeface="Arial" panose="020B0604020202020204" pitchFamily="34" charset="0"/>
                <a:cs typeface="Arial" panose="020B0604020202020204" pitchFamily="34" charset="0"/>
              </a:rPr>
              <a:t>The Nuclear Spin ranges from 0 to 7 in </a:t>
            </a:r>
            <a:r>
              <a:rPr lang="en-US" altLang="en-US" sz="1600" b="1" dirty="0">
                <a:solidFill>
                  <a:srgbClr val="001933"/>
                </a:solidFill>
                <a:latin typeface="Arial" panose="020B0604020202020204" pitchFamily="34" charset="0"/>
                <a:cs typeface="Arial" panose="020B0604020202020204" pitchFamily="34" charset="0"/>
              </a:rPr>
              <a:t>half integers</a:t>
            </a:r>
            <a:r>
              <a:rPr lang="en-US" altLang="en-US" sz="1600" dirty="0">
                <a:solidFill>
                  <a:srgbClr val="001933"/>
                </a:solidFill>
                <a:latin typeface="Arial" panose="020B0604020202020204" pitchFamily="34" charset="0"/>
                <a:cs typeface="Arial" panose="020B0604020202020204" pitchFamily="34" charset="0"/>
              </a:rPr>
              <a:t>. </a:t>
            </a:r>
          </a:p>
          <a:p>
            <a:pPr eaLnBrk="1" hangingPunct="1"/>
            <a:endParaRPr lang="en-US" altLang="en-US" sz="1600" dirty="0">
              <a:solidFill>
                <a:srgbClr val="001933"/>
              </a:solidFill>
              <a:latin typeface="Arial" panose="020B0604020202020204" pitchFamily="34" charset="0"/>
              <a:cs typeface="Arial" panose="020B0604020202020204" pitchFamily="34" charset="0"/>
            </a:endParaRPr>
          </a:p>
          <a:p>
            <a:pPr eaLnBrk="1" hangingPunct="1"/>
            <a:r>
              <a:rPr lang="en-US" altLang="en-US" sz="1600" dirty="0">
                <a:solidFill>
                  <a:srgbClr val="001933"/>
                </a:solidFill>
                <a:latin typeface="Arial" panose="020B0604020202020204" pitchFamily="34" charset="0"/>
                <a:cs typeface="Arial" panose="020B0604020202020204" pitchFamily="34" charset="0"/>
              </a:rPr>
              <a:t>The total number of different spin states is 2</a:t>
            </a:r>
            <a:r>
              <a:rPr lang="en-US" altLang="en-US" sz="1600" i="1" dirty="0">
                <a:solidFill>
                  <a:srgbClr val="001933"/>
                </a:solidFill>
                <a:latin typeface="Arial" panose="020B0604020202020204" pitchFamily="34" charset="0"/>
                <a:cs typeface="Arial" panose="020B0604020202020204" pitchFamily="34" charset="0"/>
              </a:rPr>
              <a:t>I</a:t>
            </a:r>
            <a:r>
              <a:rPr lang="en-US" altLang="en-US" sz="1600" dirty="0">
                <a:solidFill>
                  <a:srgbClr val="001933"/>
                </a:solidFill>
                <a:latin typeface="Arial" panose="020B0604020202020204" pitchFamily="34" charset="0"/>
                <a:cs typeface="Arial" panose="020B0604020202020204" pitchFamily="34" charset="0"/>
              </a:rPr>
              <a:t>+1 </a:t>
            </a:r>
          </a:p>
          <a:p>
            <a:pPr eaLnBrk="1" hangingPunct="1"/>
            <a:endParaRPr lang="en-US" altLang="en-US" sz="1600" dirty="0">
              <a:solidFill>
                <a:srgbClr val="001933"/>
              </a:solidFill>
              <a:latin typeface="Arial" panose="020B0604020202020204" pitchFamily="34" charset="0"/>
              <a:cs typeface="Arial" panose="020B0604020202020204" pitchFamily="34" charset="0"/>
            </a:endParaRPr>
          </a:p>
        </p:txBody>
      </p:sp>
      <p:pic>
        <p:nvPicPr>
          <p:cNvPr id="12" name="MRI Spin">
            <a:hlinkClick r:id="" action="ppaction://media"/>
            <a:extLst>
              <a:ext uri="{FF2B5EF4-FFF2-40B4-BE49-F238E27FC236}">
                <a16:creationId xmlns:a16="http://schemas.microsoft.com/office/drawing/2014/main" id="{448A9FF5-8623-4AD3-BFD8-88770AF832E7}"/>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230813" y="2586038"/>
            <a:ext cx="4540250" cy="2554287"/>
          </a:xfrm>
          <a:prstGeom prst="rect">
            <a:avLst/>
          </a:prstGeom>
        </p:spPr>
      </p:pic>
      <p:sp>
        <p:nvSpPr>
          <p:cNvPr id="3" name="Footer Placeholder 2">
            <a:extLst>
              <a:ext uri="{FF2B5EF4-FFF2-40B4-BE49-F238E27FC236}">
                <a16:creationId xmlns:a16="http://schemas.microsoft.com/office/drawing/2014/main" id="{81F2519A-BBB9-40F6-A212-B656E427ED9A}"/>
              </a:ext>
            </a:extLst>
          </p:cNvPr>
          <p:cNvSpPr>
            <a:spLocks noGrp="1"/>
          </p:cNvSpPr>
          <p:nvPr>
            <p:ph type="ftr" sz="quarter" idx="11"/>
          </p:nvPr>
        </p:nvSpPr>
        <p:spPr/>
        <p:txBody>
          <a:bodyPr/>
          <a:lstStyle/>
          <a:p>
            <a:pPr>
              <a:defRPr/>
            </a:pPr>
            <a:r>
              <a:rPr lang="en-US"/>
              <a:t>Lecture 18:  Introduction to MRI Principle</a:t>
            </a:r>
          </a:p>
        </p:txBody>
      </p:sp>
      <p:sp>
        <p:nvSpPr>
          <p:cNvPr id="7" name="Slide Number Placeholder 6">
            <a:extLst>
              <a:ext uri="{FF2B5EF4-FFF2-40B4-BE49-F238E27FC236}">
                <a16:creationId xmlns:a16="http://schemas.microsoft.com/office/drawing/2014/main" id="{04B1342A-AC26-4A5E-811E-D3C076F29BB7}"/>
              </a:ext>
            </a:extLst>
          </p:cNvPr>
          <p:cNvSpPr>
            <a:spLocks noGrp="1"/>
          </p:cNvSpPr>
          <p:nvPr>
            <p:ph type="sldNum" sz="quarter" idx="12"/>
          </p:nvPr>
        </p:nvSpPr>
        <p:spPr/>
        <p:txBody>
          <a:bodyPr/>
          <a:lstStyle/>
          <a:p>
            <a:pPr>
              <a:defRPr/>
            </a:pPr>
            <a:fld id="{A457FA14-F3D0-4CE6-B817-B8ACB669EC69}" type="slidenum">
              <a:rPr lang="en-US" altLang="en-US" smtClean="0"/>
              <a:pPr>
                <a:defRPr/>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DFDC-F8E9-4C38-A195-678EAA08DD3C}"/>
              </a:ext>
            </a:extLst>
          </p:cNvPr>
          <p:cNvSpPr>
            <a:spLocks noGrp="1"/>
          </p:cNvSpPr>
          <p:nvPr>
            <p:ph type="title"/>
          </p:nvPr>
        </p:nvSpPr>
        <p:spPr/>
        <p:txBody>
          <a:bodyPr/>
          <a:lstStyle/>
          <a:p>
            <a:r>
              <a:rPr lang="en-US" dirty="0"/>
              <a:t>T1 Relaxation (Longitudinal relaxation)</a:t>
            </a:r>
          </a:p>
        </p:txBody>
      </p:sp>
      <p:pic>
        <p:nvPicPr>
          <p:cNvPr id="8" name="NMR_ Relaxation and its characteristics_ T1">
            <a:hlinkClick r:id="" action="ppaction://media"/>
            <a:extLst>
              <a:ext uri="{FF2B5EF4-FFF2-40B4-BE49-F238E27FC236}">
                <a16:creationId xmlns:a16="http://schemas.microsoft.com/office/drawing/2014/main" id="{E6745210-11D5-43B5-9E87-35688A6145CE}"/>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b="8097"/>
          <a:stretch/>
        </p:blipFill>
        <p:spPr>
          <a:xfrm>
            <a:off x="1257409" y="1290144"/>
            <a:ext cx="8045450" cy="4159469"/>
          </a:xfrm>
        </p:spPr>
      </p:pic>
      <p:sp>
        <p:nvSpPr>
          <p:cNvPr id="5" name="Footer Placeholder 4">
            <a:extLst>
              <a:ext uri="{FF2B5EF4-FFF2-40B4-BE49-F238E27FC236}">
                <a16:creationId xmlns:a16="http://schemas.microsoft.com/office/drawing/2014/main" id="{49ABD52B-CACF-4D22-AFD1-824CC8ACB072}"/>
              </a:ext>
            </a:extLst>
          </p:cNvPr>
          <p:cNvSpPr>
            <a:spLocks noGrp="1"/>
          </p:cNvSpPr>
          <p:nvPr>
            <p:ph type="ftr" sz="quarter" idx="11"/>
          </p:nvPr>
        </p:nvSpPr>
        <p:spPr/>
        <p:txBody>
          <a:bodyPr/>
          <a:lstStyle/>
          <a:p>
            <a:pPr>
              <a:defRPr/>
            </a:pPr>
            <a:r>
              <a:rPr lang="en-US"/>
              <a:t>Lecture 18:  Introduction to MRI Principle</a:t>
            </a:r>
          </a:p>
        </p:txBody>
      </p:sp>
      <p:sp>
        <p:nvSpPr>
          <p:cNvPr id="6" name="Slide Number Placeholder 5">
            <a:extLst>
              <a:ext uri="{FF2B5EF4-FFF2-40B4-BE49-F238E27FC236}">
                <a16:creationId xmlns:a16="http://schemas.microsoft.com/office/drawing/2014/main" id="{429AD2A8-8038-4EB8-B792-C75E0446C64D}"/>
              </a:ext>
            </a:extLst>
          </p:cNvPr>
          <p:cNvSpPr>
            <a:spLocks noGrp="1"/>
          </p:cNvSpPr>
          <p:nvPr>
            <p:ph type="sldNum" sz="quarter" idx="12"/>
          </p:nvPr>
        </p:nvSpPr>
        <p:spPr/>
        <p:txBody>
          <a:bodyPr/>
          <a:lstStyle/>
          <a:p>
            <a:pPr>
              <a:defRPr/>
            </a:pPr>
            <a:fld id="{A457FA14-F3D0-4CE6-B817-B8ACB669EC69}" type="slidenum">
              <a:rPr lang="en-US" altLang="en-US" smtClean="0"/>
              <a:pPr>
                <a:defRPr/>
              </a:pPr>
              <a:t>20</a:t>
            </a:fld>
            <a:endParaRPr lang="en-US" altLang="en-US"/>
          </a:p>
        </p:txBody>
      </p:sp>
      <p:sp>
        <p:nvSpPr>
          <p:cNvPr id="9" name="Rectangle 8">
            <a:extLst>
              <a:ext uri="{FF2B5EF4-FFF2-40B4-BE49-F238E27FC236}">
                <a16:creationId xmlns:a16="http://schemas.microsoft.com/office/drawing/2014/main" id="{9A26B3B7-9A89-4C2E-A5B1-B2BDCD3F2D13}"/>
              </a:ext>
            </a:extLst>
          </p:cNvPr>
          <p:cNvSpPr/>
          <p:nvPr/>
        </p:nvSpPr>
        <p:spPr>
          <a:xfrm>
            <a:off x="1257409" y="5733704"/>
            <a:ext cx="8359884" cy="338554"/>
          </a:xfrm>
          <a:prstGeom prst="rect">
            <a:avLst/>
          </a:prstGeom>
        </p:spPr>
        <p:txBody>
          <a:bodyPr wrap="square">
            <a:spAutoFit/>
          </a:bodyPr>
          <a:lstStyle/>
          <a:p>
            <a:r>
              <a:rPr lang="en-US" dirty="0"/>
              <a:t>After time T1, </a:t>
            </a:r>
            <a:r>
              <a:rPr lang="en-US" b="1" dirty="0"/>
              <a:t>longitudinal </a:t>
            </a:r>
            <a:r>
              <a:rPr lang="en-US" dirty="0"/>
              <a:t>magnetization has returned to 63 % of its final value. </a:t>
            </a:r>
          </a:p>
        </p:txBody>
      </p:sp>
    </p:spTree>
    <p:extLst>
      <p:ext uri="{BB962C8B-B14F-4D97-AF65-F5344CB8AC3E}">
        <p14:creationId xmlns:p14="http://schemas.microsoft.com/office/powerpoint/2010/main" val="182332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83DA8AC-3C8E-4AAE-8300-24D9BAC80F4A}"/>
              </a:ext>
            </a:extLst>
          </p:cNvPr>
          <p:cNvSpPr>
            <a:spLocks noGrp="1" noChangeArrowheads="1"/>
          </p:cNvSpPr>
          <p:nvPr>
            <p:ph type="title"/>
          </p:nvPr>
        </p:nvSpPr>
        <p:spPr>
          <a:xfrm>
            <a:off x="601663" y="295275"/>
            <a:ext cx="9013825" cy="140335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r>
              <a:rPr lang="en-US" altLang="en-US">
                <a:latin typeface="Arial" panose="020B0604020202020204" pitchFamily="34" charset="0"/>
                <a:cs typeface="Arial" panose="020B0604020202020204" pitchFamily="34" charset="0"/>
              </a:rPr>
              <a:t>T1 Relaxation</a:t>
            </a:r>
          </a:p>
        </p:txBody>
      </p:sp>
      <p:grpSp>
        <p:nvGrpSpPr>
          <p:cNvPr id="68611" name="Group 4">
            <a:extLst>
              <a:ext uri="{FF2B5EF4-FFF2-40B4-BE49-F238E27FC236}">
                <a16:creationId xmlns:a16="http://schemas.microsoft.com/office/drawing/2014/main" id="{EA0C0E3D-FD11-4CBF-8EBF-8866659A4FE7}"/>
              </a:ext>
            </a:extLst>
          </p:cNvPr>
          <p:cNvGrpSpPr>
            <a:grpSpLocks/>
          </p:cNvGrpSpPr>
          <p:nvPr/>
        </p:nvGrpSpPr>
        <p:grpSpPr bwMode="auto">
          <a:xfrm>
            <a:off x="1470025" y="3376613"/>
            <a:ext cx="3481388" cy="2435225"/>
            <a:chOff x="575" y="1763"/>
            <a:chExt cx="2149" cy="1691"/>
          </a:xfrm>
        </p:grpSpPr>
        <p:sp>
          <p:nvSpPr>
            <p:cNvPr id="777221" name="Freeform 5">
              <a:extLst>
                <a:ext uri="{FF2B5EF4-FFF2-40B4-BE49-F238E27FC236}">
                  <a16:creationId xmlns:a16="http://schemas.microsoft.com/office/drawing/2014/main" id="{CC960623-455E-4FEE-A962-8F57618D034D}"/>
                </a:ext>
              </a:extLst>
            </p:cNvPr>
            <p:cNvSpPr>
              <a:spLocks/>
            </p:cNvSpPr>
            <p:nvPr/>
          </p:nvSpPr>
          <p:spPr bwMode="auto">
            <a:xfrm>
              <a:off x="916" y="2030"/>
              <a:ext cx="1808" cy="1085"/>
            </a:xfrm>
            <a:custGeom>
              <a:avLst/>
              <a:gdLst>
                <a:gd name="T0" fmla="*/ 5 w 2035"/>
                <a:gd name="T1" fmla="*/ 1083 h 1085"/>
                <a:gd name="T2" fmla="*/ 19 w 2035"/>
                <a:gd name="T3" fmla="*/ 1015 h 1085"/>
                <a:gd name="T4" fmla="*/ 36 w 2035"/>
                <a:gd name="T5" fmla="*/ 951 h 1085"/>
                <a:gd name="T6" fmla="*/ 56 w 2035"/>
                <a:gd name="T7" fmla="*/ 888 h 1085"/>
                <a:gd name="T8" fmla="*/ 78 w 2035"/>
                <a:gd name="T9" fmla="*/ 828 h 1085"/>
                <a:gd name="T10" fmla="*/ 102 w 2035"/>
                <a:gd name="T11" fmla="*/ 770 h 1085"/>
                <a:gd name="T12" fmla="*/ 130 w 2035"/>
                <a:gd name="T13" fmla="*/ 714 h 1085"/>
                <a:gd name="T14" fmla="*/ 160 w 2035"/>
                <a:gd name="T15" fmla="*/ 660 h 1085"/>
                <a:gd name="T16" fmla="*/ 194 w 2035"/>
                <a:gd name="T17" fmla="*/ 609 h 1085"/>
                <a:gd name="T18" fmla="*/ 229 w 2035"/>
                <a:gd name="T19" fmla="*/ 560 h 1085"/>
                <a:gd name="T20" fmla="*/ 268 w 2035"/>
                <a:gd name="T21" fmla="*/ 512 h 1085"/>
                <a:gd name="T22" fmla="*/ 309 w 2035"/>
                <a:gd name="T23" fmla="*/ 467 h 1085"/>
                <a:gd name="T24" fmla="*/ 354 w 2035"/>
                <a:gd name="T25" fmla="*/ 424 h 1085"/>
                <a:gd name="T26" fmla="*/ 400 w 2035"/>
                <a:gd name="T27" fmla="*/ 384 h 1085"/>
                <a:gd name="T28" fmla="*/ 450 w 2035"/>
                <a:gd name="T29" fmla="*/ 344 h 1085"/>
                <a:gd name="T30" fmla="*/ 501 w 2035"/>
                <a:gd name="T31" fmla="*/ 307 h 1085"/>
                <a:gd name="T32" fmla="*/ 556 w 2035"/>
                <a:gd name="T33" fmla="*/ 273 h 1085"/>
                <a:gd name="T34" fmla="*/ 614 w 2035"/>
                <a:gd name="T35" fmla="*/ 239 h 1085"/>
                <a:gd name="T36" fmla="*/ 675 w 2035"/>
                <a:gd name="T37" fmla="*/ 208 h 1085"/>
                <a:gd name="T38" fmla="*/ 770 w 2035"/>
                <a:gd name="T39" fmla="*/ 166 h 1085"/>
                <a:gd name="T40" fmla="*/ 838 w 2035"/>
                <a:gd name="T41" fmla="*/ 141 h 1085"/>
                <a:gd name="T42" fmla="*/ 908 w 2035"/>
                <a:gd name="T43" fmla="*/ 118 h 1085"/>
                <a:gd name="T44" fmla="*/ 980 w 2035"/>
                <a:gd name="T45" fmla="*/ 97 h 1085"/>
                <a:gd name="T46" fmla="*/ 1055 w 2035"/>
                <a:gd name="T47" fmla="*/ 79 h 1085"/>
                <a:gd name="T48" fmla="*/ 1132 w 2035"/>
                <a:gd name="T49" fmla="*/ 61 h 1085"/>
                <a:gd name="T50" fmla="*/ 1213 w 2035"/>
                <a:gd name="T51" fmla="*/ 48 h 1085"/>
                <a:gd name="T52" fmla="*/ 1296 w 2035"/>
                <a:gd name="T53" fmla="*/ 35 h 1085"/>
                <a:gd name="T54" fmla="*/ 1382 w 2035"/>
                <a:gd name="T55" fmla="*/ 25 h 1085"/>
                <a:gd name="T56" fmla="*/ 1470 w 2035"/>
                <a:gd name="T57" fmla="*/ 15 h 1085"/>
                <a:gd name="T58" fmla="*/ 1563 w 2035"/>
                <a:gd name="T59" fmla="*/ 10 h 1085"/>
                <a:gd name="T60" fmla="*/ 1705 w 2035"/>
                <a:gd name="T61" fmla="*/ 4 h 1085"/>
                <a:gd name="T62" fmla="*/ 1807 w 2035"/>
                <a:gd name="T63" fmla="*/ 0 h 1085"/>
                <a:gd name="T64" fmla="*/ 1611 w 2035"/>
                <a:gd name="T65" fmla="*/ 4 h 1085"/>
                <a:gd name="T66" fmla="*/ 1517 w 2035"/>
                <a:gd name="T67" fmla="*/ 8 h 1085"/>
                <a:gd name="T68" fmla="*/ 1427 w 2035"/>
                <a:gd name="T69" fmla="*/ 15 h 1085"/>
                <a:gd name="T70" fmla="*/ 1339 w 2035"/>
                <a:gd name="T71" fmla="*/ 25 h 1085"/>
                <a:gd name="T72" fmla="*/ 1254 w 2035"/>
                <a:gd name="T73" fmla="*/ 36 h 1085"/>
                <a:gd name="T74" fmla="*/ 1172 w 2035"/>
                <a:gd name="T75" fmla="*/ 50 h 1085"/>
                <a:gd name="T76" fmla="*/ 1091 w 2035"/>
                <a:gd name="T77" fmla="*/ 65 h 1085"/>
                <a:gd name="T78" fmla="*/ 1017 w 2035"/>
                <a:gd name="T79" fmla="*/ 84 h 1085"/>
                <a:gd name="T80" fmla="*/ 942 w 2035"/>
                <a:gd name="T81" fmla="*/ 103 h 1085"/>
                <a:gd name="T82" fmla="*/ 871 w 2035"/>
                <a:gd name="T83" fmla="*/ 126 h 1085"/>
                <a:gd name="T84" fmla="*/ 802 w 2035"/>
                <a:gd name="T85" fmla="*/ 149 h 1085"/>
                <a:gd name="T86" fmla="*/ 706 w 2035"/>
                <a:gd name="T87" fmla="*/ 191 h 1085"/>
                <a:gd name="T88" fmla="*/ 643 w 2035"/>
                <a:gd name="T89" fmla="*/ 220 h 1085"/>
                <a:gd name="T90" fmla="*/ 583 w 2035"/>
                <a:gd name="T91" fmla="*/ 252 h 1085"/>
                <a:gd name="T92" fmla="*/ 527 w 2035"/>
                <a:gd name="T93" fmla="*/ 286 h 1085"/>
                <a:gd name="T94" fmla="*/ 473 w 2035"/>
                <a:gd name="T95" fmla="*/ 322 h 1085"/>
                <a:gd name="T96" fmla="*/ 422 w 2035"/>
                <a:gd name="T97" fmla="*/ 361 h 1085"/>
                <a:gd name="T98" fmla="*/ 374 w 2035"/>
                <a:gd name="T99" fmla="*/ 401 h 1085"/>
                <a:gd name="T100" fmla="*/ 329 w 2035"/>
                <a:gd name="T101" fmla="*/ 443 h 1085"/>
                <a:gd name="T102" fmla="*/ 245 w 2035"/>
                <a:gd name="T103" fmla="*/ 533 h 1085"/>
                <a:gd name="T104" fmla="*/ 209 w 2035"/>
                <a:gd name="T105" fmla="*/ 583 h 1085"/>
                <a:gd name="T106" fmla="*/ 173 w 2035"/>
                <a:gd name="T107" fmla="*/ 632 h 1085"/>
                <a:gd name="T108" fmla="*/ 143 w 2035"/>
                <a:gd name="T109" fmla="*/ 685 h 1085"/>
                <a:gd name="T110" fmla="*/ 115 w 2035"/>
                <a:gd name="T111" fmla="*/ 741 h 1085"/>
                <a:gd name="T112" fmla="*/ 87 w 2035"/>
                <a:gd name="T113" fmla="*/ 798 h 1085"/>
                <a:gd name="T114" fmla="*/ 63 w 2035"/>
                <a:gd name="T115" fmla="*/ 857 h 1085"/>
                <a:gd name="T116" fmla="*/ 43 w 2035"/>
                <a:gd name="T117" fmla="*/ 918 h 1085"/>
                <a:gd name="T118" fmla="*/ 24 w 2035"/>
                <a:gd name="T119" fmla="*/ 982 h 1085"/>
                <a:gd name="T120" fmla="*/ 9 w 2035"/>
                <a:gd name="T121" fmla="*/ 1048 h 1085"/>
                <a:gd name="T122" fmla="*/ 0 w 2035"/>
                <a:gd name="T123" fmla="*/ 1083 h 10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35" h="1085">
                  <a:moveTo>
                    <a:pt x="4" y="1084"/>
                  </a:moveTo>
                  <a:lnTo>
                    <a:pt x="6" y="1083"/>
                  </a:lnTo>
                  <a:lnTo>
                    <a:pt x="14" y="1048"/>
                  </a:lnTo>
                  <a:lnTo>
                    <a:pt x="21" y="1015"/>
                  </a:lnTo>
                  <a:lnTo>
                    <a:pt x="31" y="984"/>
                  </a:lnTo>
                  <a:lnTo>
                    <a:pt x="40" y="951"/>
                  </a:lnTo>
                  <a:lnTo>
                    <a:pt x="52" y="918"/>
                  </a:lnTo>
                  <a:lnTo>
                    <a:pt x="63" y="888"/>
                  </a:lnTo>
                  <a:lnTo>
                    <a:pt x="75" y="859"/>
                  </a:lnTo>
                  <a:lnTo>
                    <a:pt x="88" y="828"/>
                  </a:lnTo>
                  <a:lnTo>
                    <a:pt x="102" y="800"/>
                  </a:lnTo>
                  <a:lnTo>
                    <a:pt x="115" y="770"/>
                  </a:lnTo>
                  <a:lnTo>
                    <a:pt x="131" y="743"/>
                  </a:lnTo>
                  <a:lnTo>
                    <a:pt x="146" y="714"/>
                  </a:lnTo>
                  <a:lnTo>
                    <a:pt x="163" y="687"/>
                  </a:lnTo>
                  <a:lnTo>
                    <a:pt x="180" y="660"/>
                  </a:lnTo>
                  <a:lnTo>
                    <a:pt x="199" y="633"/>
                  </a:lnTo>
                  <a:lnTo>
                    <a:pt x="218" y="609"/>
                  </a:lnTo>
                  <a:lnTo>
                    <a:pt x="237" y="584"/>
                  </a:lnTo>
                  <a:lnTo>
                    <a:pt x="258" y="560"/>
                  </a:lnTo>
                  <a:lnTo>
                    <a:pt x="279" y="536"/>
                  </a:lnTo>
                  <a:lnTo>
                    <a:pt x="302" y="512"/>
                  </a:lnTo>
                  <a:lnTo>
                    <a:pt x="323" y="488"/>
                  </a:lnTo>
                  <a:lnTo>
                    <a:pt x="348" y="467"/>
                  </a:lnTo>
                  <a:lnTo>
                    <a:pt x="371" y="445"/>
                  </a:lnTo>
                  <a:lnTo>
                    <a:pt x="398" y="424"/>
                  </a:lnTo>
                  <a:lnTo>
                    <a:pt x="423" y="403"/>
                  </a:lnTo>
                  <a:lnTo>
                    <a:pt x="450" y="384"/>
                  </a:lnTo>
                  <a:lnTo>
                    <a:pt x="477" y="363"/>
                  </a:lnTo>
                  <a:lnTo>
                    <a:pt x="506" y="344"/>
                  </a:lnTo>
                  <a:lnTo>
                    <a:pt x="534" y="324"/>
                  </a:lnTo>
                  <a:lnTo>
                    <a:pt x="564" y="307"/>
                  </a:lnTo>
                  <a:lnTo>
                    <a:pt x="595" y="288"/>
                  </a:lnTo>
                  <a:lnTo>
                    <a:pt x="626" y="273"/>
                  </a:lnTo>
                  <a:lnTo>
                    <a:pt x="658" y="256"/>
                  </a:lnTo>
                  <a:lnTo>
                    <a:pt x="691" y="239"/>
                  </a:lnTo>
                  <a:lnTo>
                    <a:pt x="726" y="224"/>
                  </a:lnTo>
                  <a:lnTo>
                    <a:pt x="760" y="208"/>
                  </a:lnTo>
                  <a:lnTo>
                    <a:pt x="795" y="195"/>
                  </a:lnTo>
                  <a:lnTo>
                    <a:pt x="867" y="166"/>
                  </a:lnTo>
                  <a:lnTo>
                    <a:pt x="905" y="153"/>
                  </a:lnTo>
                  <a:lnTo>
                    <a:pt x="943" y="141"/>
                  </a:lnTo>
                  <a:lnTo>
                    <a:pt x="982" y="130"/>
                  </a:lnTo>
                  <a:lnTo>
                    <a:pt x="1022" y="118"/>
                  </a:lnTo>
                  <a:lnTo>
                    <a:pt x="1062" y="107"/>
                  </a:lnTo>
                  <a:lnTo>
                    <a:pt x="1103" y="97"/>
                  </a:lnTo>
                  <a:lnTo>
                    <a:pt x="1145" y="88"/>
                  </a:lnTo>
                  <a:lnTo>
                    <a:pt x="1187" y="79"/>
                  </a:lnTo>
                  <a:lnTo>
                    <a:pt x="1230" y="69"/>
                  </a:lnTo>
                  <a:lnTo>
                    <a:pt x="1274" y="61"/>
                  </a:lnTo>
                  <a:lnTo>
                    <a:pt x="1319" y="54"/>
                  </a:lnTo>
                  <a:lnTo>
                    <a:pt x="1365" y="48"/>
                  </a:lnTo>
                  <a:lnTo>
                    <a:pt x="1413" y="40"/>
                  </a:lnTo>
                  <a:lnTo>
                    <a:pt x="1459" y="35"/>
                  </a:lnTo>
                  <a:lnTo>
                    <a:pt x="1507" y="29"/>
                  </a:lnTo>
                  <a:lnTo>
                    <a:pt x="1556" y="25"/>
                  </a:lnTo>
                  <a:lnTo>
                    <a:pt x="1606" y="19"/>
                  </a:lnTo>
                  <a:lnTo>
                    <a:pt x="1655" y="15"/>
                  </a:lnTo>
                  <a:lnTo>
                    <a:pt x="1707" y="12"/>
                  </a:lnTo>
                  <a:lnTo>
                    <a:pt x="1759" y="10"/>
                  </a:lnTo>
                  <a:lnTo>
                    <a:pt x="1813" y="8"/>
                  </a:lnTo>
                  <a:lnTo>
                    <a:pt x="1919" y="4"/>
                  </a:lnTo>
                  <a:lnTo>
                    <a:pt x="2034" y="4"/>
                  </a:lnTo>
                  <a:lnTo>
                    <a:pt x="2034" y="0"/>
                  </a:lnTo>
                  <a:lnTo>
                    <a:pt x="1919" y="0"/>
                  </a:lnTo>
                  <a:lnTo>
                    <a:pt x="1813" y="4"/>
                  </a:lnTo>
                  <a:lnTo>
                    <a:pt x="1759" y="6"/>
                  </a:lnTo>
                  <a:lnTo>
                    <a:pt x="1707" y="8"/>
                  </a:lnTo>
                  <a:lnTo>
                    <a:pt x="1655" y="12"/>
                  </a:lnTo>
                  <a:lnTo>
                    <a:pt x="1606" y="15"/>
                  </a:lnTo>
                  <a:lnTo>
                    <a:pt x="1556" y="21"/>
                  </a:lnTo>
                  <a:lnTo>
                    <a:pt x="1507" y="25"/>
                  </a:lnTo>
                  <a:lnTo>
                    <a:pt x="1459" y="31"/>
                  </a:lnTo>
                  <a:lnTo>
                    <a:pt x="1411" y="36"/>
                  </a:lnTo>
                  <a:lnTo>
                    <a:pt x="1365" y="44"/>
                  </a:lnTo>
                  <a:lnTo>
                    <a:pt x="1319" y="50"/>
                  </a:lnTo>
                  <a:lnTo>
                    <a:pt x="1273" y="58"/>
                  </a:lnTo>
                  <a:lnTo>
                    <a:pt x="1228" y="65"/>
                  </a:lnTo>
                  <a:lnTo>
                    <a:pt x="1187" y="75"/>
                  </a:lnTo>
                  <a:lnTo>
                    <a:pt x="1145" y="84"/>
                  </a:lnTo>
                  <a:lnTo>
                    <a:pt x="1103" y="93"/>
                  </a:lnTo>
                  <a:lnTo>
                    <a:pt x="1060" y="103"/>
                  </a:lnTo>
                  <a:lnTo>
                    <a:pt x="1020" y="114"/>
                  </a:lnTo>
                  <a:lnTo>
                    <a:pt x="980" y="126"/>
                  </a:lnTo>
                  <a:lnTo>
                    <a:pt x="941" y="137"/>
                  </a:lnTo>
                  <a:lnTo>
                    <a:pt x="903" y="149"/>
                  </a:lnTo>
                  <a:lnTo>
                    <a:pt x="867" y="162"/>
                  </a:lnTo>
                  <a:lnTo>
                    <a:pt x="795" y="191"/>
                  </a:lnTo>
                  <a:lnTo>
                    <a:pt x="758" y="204"/>
                  </a:lnTo>
                  <a:lnTo>
                    <a:pt x="724" y="220"/>
                  </a:lnTo>
                  <a:lnTo>
                    <a:pt x="689" y="235"/>
                  </a:lnTo>
                  <a:lnTo>
                    <a:pt x="656" y="252"/>
                  </a:lnTo>
                  <a:lnTo>
                    <a:pt x="624" y="270"/>
                  </a:lnTo>
                  <a:lnTo>
                    <a:pt x="593" y="286"/>
                  </a:lnTo>
                  <a:lnTo>
                    <a:pt x="562" y="303"/>
                  </a:lnTo>
                  <a:lnTo>
                    <a:pt x="532" y="322"/>
                  </a:lnTo>
                  <a:lnTo>
                    <a:pt x="504" y="342"/>
                  </a:lnTo>
                  <a:lnTo>
                    <a:pt x="475" y="361"/>
                  </a:lnTo>
                  <a:lnTo>
                    <a:pt x="448" y="380"/>
                  </a:lnTo>
                  <a:lnTo>
                    <a:pt x="421" y="401"/>
                  </a:lnTo>
                  <a:lnTo>
                    <a:pt x="395" y="422"/>
                  </a:lnTo>
                  <a:lnTo>
                    <a:pt x="370" y="443"/>
                  </a:lnTo>
                  <a:lnTo>
                    <a:pt x="345" y="464"/>
                  </a:lnTo>
                  <a:lnTo>
                    <a:pt x="276" y="533"/>
                  </a:lnTo>
                  <a:lnTo>
                    <a:pt x="254" y="558"/>
                  </a:lnTo>
                  <a:lnTo>
                    <a:pt x="235" y="583"/>
                  </a:lnTo>
                  <a:lnTo>
                    <a:pt x="214" y="607"/>
                  </a:lnTo>
                  <a:lnTo>
                    <a:pt x="195" y="632"/>
                  </a:lnTo>
                  <a:lnTo>
                    <a:pt x="178" y="658"/>
                  </a:lnTo>
                  <a:lnTo>
                    <a:pt x="161" y="685"/>
                  </a:lnTo>
                  <a:lnTo>
                    <a:pt x="144" y="712"/>
                  </a:lnTo>
                  <a:lnTo>
                    <a:pt x="129" y="741"/>
                  </a:lnTo>
                  <a:lnTo>
                    <a:pt x="111" y="768"/>
                  </a:lnTo>
                  <a:lnTo>
                    <a:pt x="98" y="798"/>
                  </a:lnTo>
                  <a:lnTo>
                    <a:pt x="85" y="826"/>
                  </a:lnTo>
                  <a:lnTo>
                    <a:pt x="71" y="857"/>
                  </a:lnTo>
                  <a:lnTo>
                    <a:pt x="60" y="888"/>
                  </a:lnTo>
                  <a:lnTo>
                    <a:pt x="48" y="918"/>
                  </a:lnTo>
                  <a:lnTo>
                    <a:pt x="37" y="949"/>
                  </a:lnTo>
                  <a:lnTo>
                    <a:pt x="27" y="982"/>
                  </a:lnTo>
                  <a:lnTo>
                    <a:pt x="17" y="1013"/>
                  </a:lnTo>
                  <a:lnTo>
                    <a:pt x="10" y="1048"/>
                  </a:lnTo>
                  <a:lnTo>
                    <a:pt x="2" y="1081"/>
                  </a:lnTo>
                  <a:lnTo>
                    <a:pt x="0" y="1083"/>
                  </a:lnTo>
                  <a:lnTo>
                    <a:pt x="4" y="1084"/>
                  </a:lnTo>
                </a:path>
              </a:pathLst>
            </a:custGeom>
            <a:noFill/>
            <a:ln w="101600" cap="rnd" cmpd="sng">
              <a:solidFill>
                <a:srgbClr val="F76681"/>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68615" name="Line 6">
              <a:extLst>
                <a:ext uri="{FF2B5EF4-FFF2-40B4-BE49-F238E27FC236}">
                  <a16:creationId xmlns:a16="http://schemas.microsoft.com/office/drawing/2014/main" id="{2A1AD83E-9557-4C69-A9B2-E1947AB612AC}"/>
                </a:ext>
              </a:extLst>
            </p:cNvPr>
            <p:cNvSpPr>
              <a:spLocks noChangeShapeType="1"/>
            </p:cNvSpPr>
            <p:nvPr/>
          </p:nvSpPr>
          <p:spPr bwMode="auto">
            <a:xfrm>
              <a:off x="1297" y="2410"/>
              <a:ext cx="0" cy="708"/>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777223" name="Freeform 7">
              <a:extLst>
                <a:ext uri="{FF2B5EF4-FFF2-40B4-BE49-F238E27FC236}">
                  <a16:creationId xmlns:a16="http://schemas.microsoft.com/office/drawing/2014/main" id="{F46527BD-5583-4E00-8525-005BD4518872}"/>
                </a:ext>
              </a:extLst>
            </p:cNvPr>
            <p:cNvSpPr>
              <a:spLocks/>
            </p:cNvSpPr>
            <p:nvPr/>
          </p:nvSpPr>
          <p:spPr bwMode="auto">
            <a:xfrm>
              <a:off x="1365" y="2734"/>
              <a:ext cx="28" cy="64"/>
            </a:xfrm>
            <a:custGeom>
              <a:avLst/>
              <a:gdLst>
                <a:gd name="T0" fmla="*/ 21 w 31"/>
                <a:gd name="T1" fmla="*/ 2 h 64"/>
                <a:gd name="T2" fmla="*/ 17 w 31"/>
                <a:gd name="T3" fmla="*/ 4 h 64"/>
                <a:gd name="T4" fmla="*/ 12 w 31"/>
                <a:gd name="T5" fmla="*/ 7 h 64"/>
                <a:gd name="T6" fmla="*/ 8 w 31"/>
                <a:gd name="T7" fmla="*/ 11 h 64"/>
                <a:gd name="T8" fmla="*/ 7 w 31"/>
                <a:gd name="T9" fmla="*/ 15 h 64"/>
                <a:gd name="T10" fmla="*/ 4 w 31"/>
                <a:gd name="T11" fmla="*/ 19 h 64"/>
                <a:gd name="T12" fmla="*/ 3 w 31"/>
                <a:gd name="T13" fmla="*/ 25 h 64"/>
                <a:gd name="T14" fmla="*/ 2 w 31"/>
                <a:gd name="T15" fmla="*/ 32 h 64"/>
                <a:gd name="T16" fmla="*/ 0 w 31"/>
                <a:gd name="T17" fmla="*/ 49 h 64"/>
                <a:gd name="T18" fmla="*/ 2 w 31"/>
                <a:gd name="T19" fmla="*/ 53 h 64"/>
                <a:gd name="T20" fmla="*/ 3 w 31"/>
                <a:gd name="T21" fmla="*/ 57 h 64"/>
                <a:gd name="T22" fmla="*/ 4 w 31"/>
                <a:gd name="T23" fmla="*/ 60 h 64"/>
                <a:gd name="T24" fmla="*/ 7 w 31"/>
                <a:gd name="T25" fmla="*/ 63 h 64"/>
                <a:gd name="T26" fmla="*/ 21 w 31"/>
                <a:gd name="T27" fmla="*/ 62 h 64"/>
                <a:gd name="T28" fmla="*/ 23 w 31"/>
                <a:gd name="T29" fmla="*/ 58 h 64"/>
                <a:gd name="T30" fmla="*/ 24 w 31"/>
                <a:gd name="T31" fmla="*/ 55 h 64"/>
                <a:gd name="T32" fmla="*/ 25 w 31"/>
                <a:gd name="T33" fmla="*/ 51 h 64"/>
                <a:gd name="T34" fmla="*/ 27 w 31"/>
                <a:gd name="T35" fmla="*/ 36 h 64"/>
                <a:gd name="T36" fmla="*/ 25 w 31"/>
                <a:gd name="T37" fmla="*/ 30 h 64"/>
                <a:gd name="T38" fmla="*/ 24 w 31"/>
                <a:gd name="T39" fmla="*/ 28 h 64"/>
                <a:gd name="T40" fmla="*/ 17 w 31"/>
                <a:gd name="T41" fmla="*/ 32 h 64"/>
                <a:gd name="T42" fmla="*/ 21 w 31"/>
                <a:gd name="T43" fmla="*/ 36 h 64"/>
                <a:gd name="T44" fmla="*/ 21 w 31"/>
                <a:gd name="T45" fmla="*/ 39 h 64"/>
                <a:gd name="T46" fmla="*/ 21 w 31"/>
                <a:gd name="T47" fmla="*/ 53 h 64"/>
                <a:gd name="T48" fmla="*/ 17 w 31"/>
                <a:gd name="T49" fmla="*/ 60 h 64"/>
                <a:gd name="T50" fmla="*/ 12 w 31"/>
                <a:gd name="T51" fmla="*/ 62 h 64"/>
                <a:gd name="T52" fmla="*/ 8 w 31"/>
                <a:gd name="T53" fmla="*/ 60 h 64"/>
                <a:gd name="T54" fmla="*/ 7 w 31"/>
                <a:gd name="T55" fmla="*/ 57 h 64"/>
                <a:gd name="T56" fmla="*/ 5 w 31"/>
                <a:gd name="T57" fmla="*/ 51 h 64"/>
                <a:gd name="T58" fmla="*/ 8 w 31"/>
                <a:gd name="T59" fmla="*/ 30 h 64"/>
                <a:gd name="T60" fmla="*/ 23 w 31"/>
                <a:gd name="T61" fmla="*/ 28 h 64"/>
                <a:gd name="T62" fmla="*/ 19 w 31"/>
                <a:gd name="T63" fmla="*/ 25 h 64"/>
                <a:gd name="T64" fmla="*/ 13 w 31"/>
                <a:gd name="T65" fmla="*/ 23 h 64"/>
                <a:gd name="T66" fmla="*/ 8 w 31"/>
                <a:gd name="T67" fmla="*/ 25 h 64"/>
                <a:gd name="T68" fmla="*/ 7 w 31"/>
                <a:gd name="T69" fmla="*/ 26 h 64"/>
                <a:gd name="T70" fmla="*/ 8 w 31"/>
                <a:gd name="T71" fmla="*/ 25 h 64"/>
                <a:gd name="T72" fmla="*/ 10 w 31"/>
                <a:gd name="T73" fmla="*/ 18 h 64"/>
                <a:gd name="T74" fmla="*/ 12 w 31"/>
                <a:gd name="T75" fmla="*/ 15 h 64"/>
                <a:gd name="T76" fmla="*/ 14 w 31"/>
                <a:gd name="T77" fmla="*/ 11 h 64"/>
                <a:gd name="T78" fmla="*/ 17 w 31"/>
                <a:gd name="T79" fmla="*/ 7 h 64"/>
                <a:gd name="T80" fmla="*/ 21 w 31"/>
                <a:gd name="T81" fmla="*/ 5 h 64"/>
                <a:gd name="T82" fmla="*/ 25 w 31"/>
                <a:gd name="T83" fmla="*/ 4 h 64"/>
                <a:gd name="T84" fmla="*/ 21 w 31"/>
                <a:gd name="T85" fmla="*/ 0 h 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1" h="64">
                  <a:moveTo>
                    <a:pt x="23" y="0"/>
                  </a:moveTo>
                  <a:lnTo>
                    <a:pt x="23" y="2"/>
                  </a:lnTo>
                  <a:lnTo>
                    <a:pt x="19" y="2"/>
                  </a:lnTo>
                  <a:lnTo>
                    <a:pt x="19" y="4"/>
                  </a:lnTo>
                  <a:lnTo>
                    <a:pt x="16" y="5"/>
                  </a:lnTo>
                  <a:lnTo>
                    <a:pt x="13" y="7"/>
                  </a:lnTo>
                  <a:lnTo>
                    <a:pt x="9" y="9"/>
                  </a:lnTo>
                  <a:lnTo>
                    <a:pt x="9" y="11"/>
                  </a:lnTo>
                  <a:lnTo>
                    <a:pt x="8" y="11"/>
                  </a:lnTo>
                  <a:lnTo>
                    <a:pt x="8" y="15"/>
                  </a:lnTo>
                  <a:lnTo>
                    <a:pt x="4" y="16"/>
                  </a:lnTo>
                  <a:lnTo>
                    <a:pt x="4" y="19"/>
                  </a:lnTo>
                  <a:lnTo>
                    <a:pt x="3" y="19"/>
                  </a:lnTo>
                  <a:lnTo>
                    <a:pt x="3" y="25"/>
                  </a:lnTo>
                  <a:lnTo>
                    <a:pt x="2" y="25"/>
                  </a:lnTo>
                  <a:lnTo>
                    <a:pt x="2" y="32"/>
                  </a:lnTo>
                  <a:lnTo>
                    <a:pt x="0" y="32"/>
                  </a:lnTo>
                  <a:lnTo>
                    <a:pt x="0" y="49"/>
                  </a:lnTo>
                  <a:lnTo>
                    <a:pt x="2" y="49"/>
                  </a:lnTo>
                  <a:lnTo>
                    <a:pt x="2" y="53"/>
                  </a:lnTo>
                  <a:lnTo>
                    <a:pt x="3" y="53"/>
                  </a:lnTo>
                  <a:lnTo>
                    <a:pt x="3" y="57"/>
                  </a:lnTo>
                  <a:lnTo>
                    <a:pt x="4" y="57"/>
                  </a:lnTo>
                  <a:lnTo>
                    <a:pt x="4" y="60"/>
                  </a:lnTo>
                  <a:lnTo>
                    <a:pt x="6" y="60"/>
                  </a:lnTo>
                  <a:lnTo>
                    <a:pt x="8" y="63"/>
                  </a:lnTo>
                  <a:lnTo>
                    <a:pt x="23" y="63"/>
                  </a:lnTo>
                  <a:lnTo>
                    <a:pt x="23" y="62"/>
                  </a:lnTo>
                  <a:lnTo>
                    <a:pt x="25" y="60"/>
                  </a:lnTo>
                  <a:lnTo>
                    <a:pt x="25" y="58"/>
                  </a:lnTo>
                  <a:lnTo>
                    <a:pt x="27" y="58"/>
                  </a:lnTo>
                  <a:lnTo>
                    <a:pt x="27" y="55"/>
                  </a:lnTo>
                  <a:lnTo>
                    <a:pt x="28" y="55"/>
                  </a:lnTo>
                  <a:lnTo>
                    <a:pt x="28" y="51"/>
                  </a:lnTo>
                  <a:lnTo>
                    <a:pt x="30" y="51"/>
                  </a:lnTo>
                  <a:lnTo>
                    <a:pt x="30" y="36"/>
                  </a:lnTo>
                  <a:lnTo>
                    <a:pt x="28" y="36"/>
                  </a:lnTo>
                  <a:lnTo>
                    <a:pt x="28" y="30"/>
                  </a:lnTo>
                  <a:lnTo>
                    <a:pt x="27" y="30"/>
                  </a:lnTo>
                  <a:lnTo>
                    <a:pt x="27" y="28"/>
                  </a:lnTo>
                  <a:lnTo>
                    <a:pt x="18" y="28"/>
                  </a:lnTo>
                  <a:lnTo>
                    <a:pt x="19" y="32"/>
                  </a:lnTo>
                  <a:lnTo>
                    <a:pt x="21" y="32"/>
                  </a:lnTo>
                  <a:lnTo>
                    <a:pt x="23" y="36"/>
                  </a:lnTo>
                  <a:lnTo>
                    <a:pt x="23" y="39"/>
                  </a:lnTo>
                  <a:lnTo>
                    <a:pt x="23" y="53"/>
                  </a:lnTo>
                  <a:lnTo>
                    <a:pt x="23" y="58"/>
                  </a:lnTo>
                  <a:lnTo>
                    <a:pt x="19" y="60"/>
                  </a:lnTo>
                  <a:lnTo>
                    <a:pt x="19" y="62"/>
                  </a:lnTo>
                  <a:lnTo>
                    <a:pt x="13" y="62"/>
                  </a:lnTo>
                  <a:lnTo>
                    <a:pt x="13" y="60"/>
                  </a:lnTo>
                  <a:lnTo>
                    <a:pt x="9" y="60"/>
                  </a:lnTo>
                  <a:lnTo>
                    <a:pt x="9" y="57"/>
                  </a:lnTo>
                  <a:lnTo>
                    <a:pt x="8" y="57"/>
                  </a:lnTo>
                  <a:lnTo>
                    <a:pt x="8" y="51"/>
                  </a:lnTo>
                  <a:lnTo>
                    <a:pt x="6" y="51"/>
                  </a:lnTo>
                  <a:lnTo>
                    <a:pt x="6" y="32"/>
                  </a:lnTo>
                  <a:lnTo>
                    <a:pt x="9" y="30"/>
                  </a:lnTo>
                  <a:lnTo>
                    <a:pt x="13" y="28"/>
                  </a:lnTo>
                  <a:lnTo>
                    <a:pt x="25" y="28"/>
                  </a:lnTo>
                  <a:lnTo>
                    <a:pt x="23" y="25"/>
                  </a:lnTo>
                  <a:lnTo>
                    <a:pt x="21" y="25"/>
                  </a:lnTo>
                  <a:lnTo>
                    <a:pt x="21" y="23"/>
                  </a:lnTo>
                  <a:lnTo>
                    <a:pt x="14" y="23"/>
                  </a:lnTo>
                  <a:lnTo>
                    <a:pt x="14" y="25"/>
                  </a:lnTo>
                  <a:lnTo>
                    <a:pt x="9" y="25"/>
                  </a:lnTo>
                  <a:lnTo>
                    <a:pt x="9" y="26"/>
                  </a:lnTo>
                  <a:lnTo>
                    <a:pt x="8" y="26"/>
                  </a:lnTo>
                  <a:lnTo>
                    <a:pt x="8" y="25"/>
                  </a:lnTo>
                  <a:lnTo>
                    <a:pt x="9" y="25"/>
                  </a:lnTo>
                  <a:lnTo>
                    <a:pt x="9" y="18"/>
                  </a:lnTo>
                  <a:lnTo>
                    <a:pt x="11" y="18"/>
                  </a:lnTo>
                  <a:lnTo>
                    <a:pt x="11" y="15"/>
                  </a:lnTo>
                  <a:lnTo>
                    <a:pt x="13" y="15"/>
                  </a:lnTo>
                  <a:lnTo>
                    <a:pt x="13" y="11"/>
                  </a:lnTo>
                  <a:lnTo>
                    <a:pt x="16" y="11"/>
                  </a:lnTo>
                  <a:lnTo>
                    <a:pt x="16" y="9"/>
                  </a:lnTo>
                  <a:lnTo>
                    <a:pt x="19" y="7"/>
                  </a:lnTo>
                  <a:lnTo>
                    <a:pt x="19" y="5"/>
                  </a:lnTo>
                  <a:lnTo>
                    <a:pt x="23" y="5"/>
                  </a:lnTo>
                  <a:lnTo>
                    <a:pt x="23" y="4"/>
                  </a:lnTo>
                  <a:lnTo>
                    <a:pt x="28" y="4"/>
                  </a:lnTo>
                  <a:lnTo>
                    <a:pt x="28" y="0"/>
                  </a:lnTo>
                  <a:lnTo>
                    <a:pt x="23" y="0"/>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24" name="Freeform 8">
              <a:extLst>
                <a:ext uri="{FF2B5EF4-FFF2-40B4-BE49-F238E27FC236}">
                  <a16:creationId xmlns:a16="http://schemas.microsoft.com/office/drawing/2014/main" id="{F78C5457-05CB-4323-8618-0CD854DCF626}"/>
                </a:ext>
              </a:extLst>
            </p:cNvPr>
            <p:cNvSpPr>
              <a:spLocks/>
            </p:cNvSpPr>
            <p:nvPr/>
          </p:nvSpPr>
          <p:spPr bwMode="auto">
            <a:xfrm>
              <a:off x="1372" y="2763"/>
              <a:ext cx="21" cy="40"/>
            </a:xfrm>
            <a:custGeom>
              <a:avLst/>
              <a:gdLst>
                <a:gd name="T0" fmla="*/ 0 w 22"/>
                <a:gd name="T1" fmla="*/ 6 h 40"/>
                <a:gd name="T2" fmla="*/ 3 w 22"/>
                <a:gd name="T3" fmla="*/ 2 h 40"/>
                <a:gd name="T4" fmla="*/ 5 w 22"/>
                <a:gd name="T5" fmla="*/ 2 h 40"/>
                <a:gd name="T6" fmla="*/ 5 w 22"/>
                <a:gd name="T7" fmla="*/ 0 h 40"/>
                <a:gd name="T8" fmla="*/ 12 w 22"/>
                <a:gd name="T9" fmla="*/ 0 h 40"/>
                <a:gd name="T10" fmla="*/ 12 w 22"/>
                <a:gd name="T11" fmla="*/ 2 h 40"/>
                <a:gd name="T12" fmla="*/ 14 w 22"/>
                <a:gd name="T13" fmla="*/ 2 h 40"/>
                <a:gd name="T14" fmla="*/ 14 w 22"/>
                <a:gd name="T15" fmla="*/ 4 h 40"/>
                <a:gd name="T16" fmla="*/ 16 w 22"/>
                <a:gd name="T17" fmla="*/ 4 h 40"/>
                <a:gd name="T18" fmla="*/ 16 w 22"/>
                <a:gd name="T19" fmla="*/ 6 h 40"/>
                <a:gd name="T20" fmla="*/ 17 w 22"/>
                <a:gd name="T21" fmla="*/ 8 h 40"/>
                <a:gd name="T22" fmla="*/ 17 w 22"/>
                <a:gd name="T23" fmla="*/ 12 h 40"/>
                <a:gd name="T24" fmla="*/ 18 w 22"/>
                <a:gd name="T25" fmla="*/ 14 h 40"/>
                <a:gd name="T26" fmla="*/ 18 w 22"/>
                <a:gd name="T27" fmla="*/ 29 h 40"/>
                <a:gd name="T28" fmla="*/ 17 w 22"/>
                <a:gd name="T29" fmla="*/ 29 h 40"/>
                <a:gd name="T30" fmla="*/ 17 w 22"/>
                <a:gd name="T31" fmla="*/ 33 h 40"/>
                <a:gd name="T32" fmla="*/ 14 w 22"/>
                <a:gd name="T33" fmla="*/ 37 h 40"/>
                <a:gd name="T34" fmla="*/ 14 w 22"/>
                <a:gd name="T35" fmla="*/ 39 h 40"/>
                <a:gd name="T36" fmla="*/ 9 w 22"/>
                <a:gd name="T37" fmla="*/ 39 h 40"/>
                <a:gd name="T38" fmla="*/ 7 w 22"/>
                <a:gd name="T39" fmla="*/ 37 h 40"/>
                <a:gd name="T40" fmla="*/ 5 w 22"/>
                <a:gd name="T41" fmla="*/ 37 h 40"/>
                <a:gd name="T42" fmla="*/ 3 w 22"/>
                <a:gd name="T43" fmla="*/ 35 h 40"/>
                <a:gd name="T44" fmla="*/ 3 w 22"/>
                <a:gd name="T45" fmla="*/ 33 h 40"/>
                <a:gd name="T46" fmla="*/ 2 w 22"/>
                <a:gd name="T47" fmla="*/ 33 h 40"/>
                <a:gd name="T48" fmla="*/ 2 w 22"/>
                <a:gd name="T49" fmla="*/ 27 h 40"/>
                <a:gd name="T50" fmla="*/ 0 w 22"/>
                <a:gd name="T51" fmla="*/ 25 h 40"/>
                <a:gd name="T52" fmla="*/ 0 w 22"/>
                <a:gd name="T53" fmla="*/ 6 h 4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 h="40">
                  <a:moveTo>
                    <a:pt x="0" y="6"/>
                  </a:moveTo>
                  <a:lnTo>
                    <a:pt x="4" y="2"/>
                  </a:lnTo>
                  <a:lnTo>
                    <a:pt x="6" y="2"/>
                  </a:lnTo>
                  <a:lnTo>
                    <a:pt x="6" y="0"/>
                  </a:lnTo>
                  <a:lnTo>
                    <a:pt x="14" y="0"/>
                  </a:lnTo>
                  <a:lnTo>
                    <a:pt x="14" y="2"/>
                  </a:lnTo>
                  <a:lnTo>
                    <a:pt x="16" y="2"/>
                  </a:lnTo>
                  <a:lnTo>
                    <a:pt x="16" y="4"/>
                  </a:lnTo>
                  <a:lnTo>
                    <a:pt x="18" y="4"/>
                  </a:lnTo>
                  <a:lnTo>
                    <a:pt x="18" y="6"/>
                  </a:lnTo>
                  <a:lnTo>
                    <a:pt x="20" y="8"/>
                  </a:lnTo>
                  <a:lnTo>
                    <a:pt x="20" y="12"/>
                  </a:lnTo>
                  <a:lnTo>
                    <a:pt x="21" y="14"/>
                  </a:lnTo>
                  <a:lnTo>
                    <a:pt x="21" y="29"/>
                  </a:lnTo>
                  <a:lnTo>
                    <a:pt x="20" y="29"/>
                  </a:lnTo>
                  <a:lnTo>
                    <a:pt x="20" y="33"/>
                  </a:lnTo>
                  <a:lnTo>
                    <a:pt x="16" y="37"/>
                  </a:lnTo>
                  <a:lnTo>
                    <a:pt x="16" y="39"/>
                  </a:lnTo>
                  <a:lnTo>
                    <a:pt x="10" y="39"/>
                  </a:lnTo>
                  <a:lnTo>
                    <a:pt x="8" y="37"/>
                  </a:lnTo>
                  <a:lnTo>
                    <a:pt x="6" y="37"/>
                  </a:lnTo>
                  <a:lnTo>
                    <a:pt x="4" y="35"/>
                  </a:lnTo>
                  <a:lnTo>
                    <a:pt x="4" y="33"/>
                  </a:lnTo>
                  <a:lnTo>
                    <a:pt x="2" y="33"/>
                  </a:lnTo>
                  <a:lnTo>
                    <a:pt x="2" y="27"/>
                  </a:lnTo>
                  <a:lnTo>
                    <a:pt x="0" y="25"/>
                  </a:lnTo>
                  <a:lnTo>
                    <a:pt x="0" y="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25" name="Freeform 9">
              <a:extLst>
                <a:ext uri="{FF2B5EF4-FFF2-40B4-BE49-F238E27FC236}">
                  <a16:creationId xmlns:a16="http://schemas.microsoft.com/office/drawing/2014/main" id="{6360913D-E0D7-428D-83A4-BB8357F84247}"/>
                </a:ext>
              </a:extLst>
            </p:cNvPr>
            <p:cNvSpPr>
              <a:spLocks/>
            </p:cNvSpPr>
            <p:nvPr/>
          </p:nvSpPr>
          <p:spPr bwMode="auto">
            <a:xfrm>
              <a:off x="1365" y="2734"/>
              <a:ext cx="33" cy="68"/>
            </a:xfrm>
            <a:custGeom>
              <a:avLst/>
              <a:gdLst>
                <a:gd name="T0" fmla="*/ 30 w 37"/>
                <a:gd name="T1" fmla="*/ 0 h 70"/>
                <a:gd name="T2" fmla="*/ 24 w 37"/>
                <a:gd name="T3" fmla="*/ 2 h 70"/>
                <a:gd name="T4" fmla="*/ 17 w 37"/>
                <a:gd name="T5" fmla="*/ 6 h 70"/>
                <a:gd name="T6" fmla="*/ 13 w 37"/>
                <a:gd name="T7" fmla="*/ 8 h 70"/>
                <a:gd name="T8" fmla="*/ 12 w 37"/>
                <a:gd name="T9" fmla="*/ 10 h 70"/>
                <a:gd name="T10" fmla="*/ 8 w 37"/>
                <a:gd name="T11" fmla="*/ 12 h 70"/>
                <a:gd name="T12" fmla="*/ 4 w 37"/>
                <a:gd name="T13" fmla="*/ 18 h 70"/>
                <a:gd name="T14" fmla="*/ 3 w 37"/>
                <a:gd name="T15" fmla="*/ 21 h 70"/>
                <a:gd name="T16" fmla="*/ 2 w 37"/>
                <a:gd name="T17" fmla="*/ 27 h 70"/>
                <a:gd name="T18" fmla="*/ 0 w 37"/>
                <a:gd name="T19" fmla="*/ 35 h 70"/>
                <a:gd name="T20" fmla="*/ 2 w 37"/>
                <a:gd name="T21" fmla="*/ 54 h 70"/>
                <a:gd name="T22" fmla="*/ 3 w 37"/>
                <a:gd name="T23" fmla="*/ 58 h 70"/>
                <a:gd name="T24" fmla="*/ 4 w 37"/>
                <a:gd name="T25" fmla="*/ 62 h 70"/>
                <a:gd name="T26" fmla="*/ 8 w 37"/>
                <a:gd name="T27" fmla="*/ 68 h 70"/>
                <a:gd name="T28" fmla="*/ 13 w 37"/>
                <a:gd name="T29" fmla="*/ 69 h 70"/>
                <a:gd name="T30" fmla="*/ 22 w 37"/>
                <a:gd name="T31" fmla="*/ 68 h 70"/>
                <a:gd name="T32" fmla="*/ 29 w 37"/>
                <a:gd name="T33" fmla="*/ 62 h 70"/>
                <a:gd name="T34" fmla="*/ 30 w 37"/>
                <a:gd name="T35" fmla="*/ 58 h 70"/>
                <a:gd name="T36" fmla="*/ 32 w 37"/>
                <a:gd name="T37" fmla="*/ 54 h 70"/>
                <a:gd name="T38" fmla="*/ 30 w 37"/>
                <a:gd name="T39" fmla="*/ 37 h 70"/>
                <a:gd name="T40" fmla="*/ 29 w 37"/>
                <a:gd name="T41" fmla="*/ 33 h 70"/>
                <a:gd name="T42" fmla="*/ 27 w 37"/>
                <a:gd name="T43" fmla="*/ 29 h 70"/>
                <a:gd name="T44" fmla="*/ 25 w 37"/>
                <a:gd name="T45" fmla="*/ 27 h 70"/>
                <a:gd name="T46" fmla="*/ 22 w 37"/>
                <a:gd name="T47" fmla="*/ 25 h 70"/>
                <a:gd name="T48" fmla="*/ 13 w 37"/>
                <a:gd name="T49" fmla="*/ 27 h 70"/>
                <a:gd name="T50" fmla="*/ 10 w 37"/>
                <a:gd name="T51" fmla="*/ 29 h 70"/>
                <a:gd name="T52" fmla="*/ 8 w 37"/>
                <a:gd name="T53" fmla="*/ 27 h 70"/>
                <a:gd name="T54" fmla="*/ 10 w 37"/>
                <a:gd name="T55" fmla="*/ 20 h 70"/>
                <a:gd name="T56" fmla="*/ 13 w 37"/>
                <a:gd name="T57" fmla="*/ 14 h 70"/>
                <a:gd name="T58" fmla="*/ 15 w 37"/>
                <a:gd name="T59" fmla="*/ 10 h 70"/>
                <a:gd name="T60" fmla="*/ 22 w 37"/>
                <a:gd name="T61" fmla="*/ 4 h 70"/>
                <a:gd name="T62" fmla="*/ 29 w 37"/>
                <a:gd name="T63" fmla="*/ 2 h 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7" h="70">
                  <a:moveTo>
                    <a:pt x="34" y="2"/>
                  </a:moveTo>
                  <a:lnTo>
                    <a:pt x="34" y="0"/>
                  </a:lnTo>
                  <a:lnTo>
                    <a:pt x="28" y="0"/>
                  </a:lnTo>
                  <a:lnTo>
                    <a:pt x="27" y="2"/>
                  </a:lnTo>
                  <a:lnTo>
                    <a:pt x="23" y="2"/>
                  </a:lnTo>
                  <a:lnTo>
                    <a:pt x="19" y="6"/>
                  </a:lnTo>
                  <a:lnTo>
                    <a:pt x="17" y="6"/>
                  </a:lnTo>
                  <a:lnTo>
                    <a:pt x="15" y="8"/>
                  </a:lnTo>
                  <a:lnTo>
                    <a:pt x="13" y="8"/>
                  </a:lnTo>
                  <a:lnTo>
                    <a:pt x="13" y="10"/>
                  </a:lnTo>
                  <a:lnTo>
                    <a:pt x="11" y="10"/>
                  </a:lnTo>
                  <a:lnTo>
                    <a:pt x="9" y="12"/>
                  </a:lnTo>
                  <a:lnTo>
                    <a:pt x="9" y="14"/>
                  </a:lnTo>
                  <a:lnTo>
                    <a:pt x="5" y="18"/>
                  </a:lnTo>
                  <a:lnTo>
                    <a:pt x="5" y="20"/>
                  </a:lnTo>
                  <a:lnTo>
                    <a:pt x="3" y="21"/>
                  </a:lnTo>
                  <a:lnTo>
                    <a:pt x="3" y="25"/>
                  </a:lnTo>
                  <a:lnTo>
                    <a:pt x="2" y="27"/>
                  </a:lnTo>
                  <a:lnTo>
                    <a:pt x="2" y="33"/>
                  </a:lnTo>
                  <a:lnTo>
                    <a:pt x="0" y="35"/>
                  </a:lnTo>
                  <a:lnTo>
                    <a:pt x="0" y="52"/>
                  </a:lnTo>
                  <a:lnTo>
                    <a:pt x="2" y="54"/>
                  </a:lnTo>
                  <a:lnTo>
                    <a:pt x="2" y="56"/>
                  </a:lnTo>
                  <a:lnTo>
                    <a:pt x="3" y="58"/>
                  </a:lnTo>
                  <a:lnTo>
                    <a:pt x="3" y="60"/>
                  </a:lnTo>
                  <a:lnTo>
                    <a:pt x="5" y="62"/>
                  </a:lnTo>
                  <a:lnTo>
                    <a:pt x="5" y="64"/>
                  </a:lnTo>
                  <a:lnTo>
                    <a:pt x="9" y="68"/>
                  </a:lnTo>
                  <a:lnTo>
                    <a:pt x="13" y="68"/>
                  </a:lnTo>
                  <a:lnTo>
                    <a:pt x="15" y="69"/>
                  </a:lnTo>
                  <a:lnTo>
                    <a:pt x="23" y="69"/>
                  </a:lnTo>
                  <a:lnTo>
                    <a:pt x="25" y="68"/>
                  </a:lnTo>
                  <a:lnTo>
                    <a:pt x="27" y="68"/>
                  </a:lnTo>
                  <a:lnTo>
                    <a:pt x="32" y="62"/>
                  </a:lnTo>
                  <a:lnTo>
                    <a:pt x="32" y="60"/>
                  </a:lnTo>
                  <a:lnTo>
                    <a:pt x="34" y="58"/>
                  </a:lnTo>
                  <a:lnTo>
                    <a:pt x="34" y="56"/>
                  </a:lnTo>
                  <a:lnTo>
                    <a:pt x="36" y="54"/>
                  </a:lnTo>
                  <a:lnTo>
                    <a:pt x="36" y="39"/>
                  </a:lnTo>
                  <a:lnTo>
                    <a:pt x="34" y="37"/>
                  </a:lnTo>
                  <a:lnTo>
                    <a:pt x="34" y="33"/>
                  </a:lnTo>
                  <a:lnTo>
                    <a:pt x="32" y="33"/>
                  </a:lnTo>
                  <a:lnTo>
                    <a:pt x="32" y="31"/>
                  </a:lnTo>
                  <a:lnTo>
                    <a:pt x="30" y="29"/>
                  </a:lnTo>
                  <a:lnTo>
                    <a:pt x="28" y="29"/>
                  </a:lnTo>
                  <a:lnTo>
                    <a:pt x="28" y="27"/>
                  </a:lnTo>
                  <a:lnTo>
                    <a:pt x="27" y="27"/>
                  </a:lnTo>
                  <a:lnTo>
                    <a:pt x="25" y="25"/>
                  </a:lnTo>
                  <a:lnTo>
                    <a:pt x="17" y="25"/>
                  </a:lnTo>
                  <a:lnTo>
                    <a:pt x="15" y="27"/>
                  </a:lnTo>
                  <a:lnTo>
                    <a:pt x="11" y="27"/>
                  </a:lnTo>
                  <a:lnTo>
                    <a:pt x="11" y="29"/>
                  </a:lnTo>
                  <a:lnTo>
                    <a:pt x="9" y="29"/>
                  </a:lnTo>
                  <a:lnTo>
                    <a:pt x="9" y="27"/>
                  </a:lnTo>
                  <a:lnTo>
                    <a:pt x="11" y="23"/>
                  </a:lnTo>
                  <a:lnTo>
                    <a:pt x="11" y="20"/>
                  </a:lnTo>
                  <a:lnTo>
                    <a:pt x="13" y="16"/>
                  </a:lnTo>
                  <a:lnTo>
                    <a:pt x="15" y="14"/>
                  </a:lnTo>
                  <a:lnTo>
                    <a:pt x="15" y="12"/>
                  </a:lnTo>
                  <a:lnTo>
                    <a:pt x="17" y="10"/>
                  </a:lnTo>
                  <a:lnTo>
                    <a:pt x="19" y="10"/>
                  </a:lnTo>
                  <a:lnTo>
                    <a:pt x="25" y="4"/>
                  </a:lnTo>
                  <a:lnTo>
                    <a:pt x="28" y="4"/>
                  </a:lnTo>
                  <a:lnTo>
                    <a:pt x="32" y="2"/>
                  </a:lnTo>
                  <a:lnTo>
                    <a:pt x="34" y="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26" name="Freeform 10">
              <a:extLst>
                <a:ext uri="{FF2B5EF4-FFF2-40B4-BE49-F238E27FC236}">
                  <a16:creationId xmlns:a16="http://schemas.microsoft.com/office/drawing/2014/main" id="{52CABE32-297D-44DB-9945-1E4CBE193D65}"/>
                </a:ext>
              </a:extLst>
            </p:cNvPr>
            <p:cNvSpPr>
              <a:spLocks/>
            </p:cNvSpPr>
            <p:nvPr/>
          </p:nvSpPr>
          <p:spPr bwMode="auto">
            <a:xfrm>
              <a:off x="1406" y="2734"/>
              <a:ext cx="31" cy="68"/>
            </a:xfrm>
            <a:custGeom>
              <a:avLst/>
              <a:gdLst>
                <a:gd name="T0" fmla="*/ 10 w 35"/>
                <a:gd name="T1" fmla="*/ 35 h 70"/>
                <a:gd name="T2" fmla="*/ 17 w 35"/>
                <a:gd name="T3" fmla="*/ 37 h 70"/>
                <a:gd name="T4" fmla="*/ 20 w 35"/>
                <a:gd name="T5" fmla="*/ 39 h 70"/>
                <a:gd name="T6" fmla="*/ 22 w 35"/>
                <a:gd name="T7" fmla="*/ 41 h 70"/>
                <a:gd name="T8" fmla="*/ 24 w 35"/>
                <a:gd name="T9" fmla="*/ 44 h 70"/>
                <a:gd name="T10" fmla="*/ 25 w 35"/>
                <a:gd name="T11" fmla="*/ 52 h 70"/>
                <a:gd name="T12" fmla="*/ 24 w 35"/>
                <a:gd name="T13" fmla="*/ 58 h 70"/>
                <a:gd name="T14" fmla="*/ 20 w 35"/>
                <a:gd name="T15" fmla="*/ 64 h 70"/>
                <a:gd name="T16" fmla="*/ 17 w 35"/>
                <a:gd name="T17" fmla="*/ 66 h 70"/>
                <a:gd name="T18" fmla="*/ 12 w 35"/>
                <a:gd name="T19" fmla="*/ 64 h 70"/>
                <a:gd name="T20" fmla="*/ 10 w 35"/>
                <a:gd name="T21" fmla="*/ 62 h 70"/>
                <a:gd name="T22" fmla="*/ 6 w 35"/>
                <a:gd name="T23" fmla="*/ 60 h 70"/>
                <a:gd name="T24" fmla="*/ 4 w 35"/>
                <a:gd name="T25" fmla="*/ 58 h 70"/>
                <a:gd name="T26" fmla="*/ 0 w 35"/>
                <a:gd name="T27" fmla="*/ 64 h 70"/>
                <a:gd name="T28" fmla="*/ 2 w 35"/>
                <a:gd name="T29" fmla="*/ 68 h 70"/>
                <a:gd name="T30" fmla="*/ 4 w 35"/>
                <a:gd name="T31" fmla="*/ 69 h 70"/>
                <a:gd name="T32" fmla="*/ 17 w 35"/>
                <a:gd name="T33" fmla="*/ 68 h 70"/>
                <a:gd name="T34" fmla="*/ 20 w 35"/>
                <a:gd name="T35" fmla="*/ 66 h 70"/>
                <a:gd name="T36" fmla="*/ 25 w 35"/>
                <a:gd name="T37" fmla="*/ 62 h 70"/>
                <a:gd name="T38" fmla="*/ 28 w 35"/>
                <a:gd name="T39" fmla="*/ 56 h 70"/>
                <a:gd name="T40" fmla="*/ 30 w 35"/>
                <a:gd name="T41" fmla="*/ 50 h 70"/>
                <a:gd name="T42" fmla="*/ 28 w 35"/>
                <a:gd name="T43" fmla="*/ 39 h 70"/>
                <a:gd name="T44" fmla="*/ 24 w 35"/>
                <a:gd name="T45" fmla="*/ 29 h 70"/>
                <a:gd name="T46" fmla="*/ 22 w 35"/>
                <a:gd name="T47" fmla="*/ 27 h 70"/>
                <a:gd name="T48" fmla="*/ 24 w 35"/>
                <a:gd name="T49" fmla="*/ 23 h 70"/>
                <a:gd name="T50" fmla="*/ 27 w 35"/>
                <a:gd name="T51" fmla="*/ 21 h 70"/>
                <a:gd name="T52" fmla="*/ 28 w 35"/>
                <a:gd name="T53" fmla="*/ 18 h 70"/>
                <a:gd name="T54" fmla="*/ 27 w 35"/>
                <a:gd name="T55" fmla="*/ 8 h 70"/>
                <a:gd name="T56" fmla="*/ 24 w 35"/>
                <a:gd name="T57" fmla="*/ 2 h 70"/>
                <a:gd name="T58" fmla="*/ 19 w 35"/>
                <a:gd name="T59" fmla="*/ 0 h 70"/>
                <a:gd name="T60" fmla="*/ 12 w 35"/>
                <a:gd name="T61" fmla="*/ 2 h 70"/>
                <a:gd name="T62" fmla="*/ 4 w 35"/>
                <a:gd name="T63" fmla="*/ 8 h 70"/>
                <a:gd name="T64" fmla="*/ 4 w 35"/>
                <a:gd name="T65" fmla="*/ 10 h 70"/>
                <a:gd name="T66" fmla="*/ 2 w 35"/>
                <a:gd name="T67" fmla="*/ 14 h 70"/>
                <a:gd name="T68" fmla="*/ 4 w 35"/>
                <a:gd name="T69" fmla="*/ 14 h 70"/>
                <a:gd name="T70" fmla="*/ 6 w 35"/>
                <a:gd name="T71" fmla="*/ 10 h 70"/>
                <a:gd name="T72" fmla="*/ 10 w 35"/>
                <a:gd name="T73" fmla="*/ 8 h 70"/>
                <a:gd name="T74" fmla="*/ 19 w 35"/>
                <a:gd name="T75" fmla="*/ 10 h 70"/>
                <a:gd name="T76" fmla="*/ 20 w 35"/>
                <a:gd name="T77" fmla="*/ 12 h 70"/>
                <a:gd name="T78" fmla="*/ 22 w 35"/>
                <a:gd name="T79" fmla="*/ 20 h 70"/>
                <a:gd name="T80" fmla="*/ 20 w 35"/>
                <a:gd name="T81" fmla="*/ 25 h 70"/>
                <a:gd name="T82" fmla="*/ 12 w 35"/>
                <a:gd name="T83" fmla="*/ 33 h 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5" h="70">
                  <a:moveTo>
                    <a:pt x="11" y="33"/>
                  </a:moveTo>
                  <a:lnTo>
                    <a:pt x="11" y="35"/>
                  </a:lnTo>
                  <a:lnTo>
                    <a:pt x="17" y="35"/>
                  </a:lnTo>
                  <a:lnTo>
                    <a:pt x="19" y="37"/>
                  </a:lnTo>
                  <a:lnTo>
                    <a:pt x="21" y="37"/>
                  </a:lnTo>
                  <a:lnTo>
                    <a:pt x="23" y="39"/>
                  </a:lnTo>
                  <a:lnTo>
                    <a:pt x="25" y="39"/>
                  </a:lnTo>
                  <a:lnTo>
                    <a:pt x="25" y="41"/>
                  </a:lnTo>
                  <a:lnTo>
                    <a:pt x="27" y="41"/>
                  </a:lnTo>
                  <a:lnTo>
                    <a:pt x="27" y="44"/>
                  </a:lnTo>
                  <a:lnTo>
                    <a:pt x="28" y="44"/>
                  </a:lnTo>
                  <a:lnTo>
                    <a:pt x="28" y="52"/>
                  </a:lnTo>
                  <a:lnTo>
                    <a:pt x="27" y="56"/>
                  </a:lnTo>
                  <a:lnTo>
                    <a:pt x="27" y="58"/>
                  </a:lnTo>
                  <a:lnTo>
                    <a:pt x="25" y="62"/>
                  </a:lnTo>
                  <a:lnTo>
                    <a:pt x="23" y="64"/>
                  </a:lnTo>
                  <a:lnTo>
                    <a:pt x="21" y="64"/>
                  </a:lnTo>
                  <a:lnTo>
                    <a:pt x="19" y="66"/>
                  </a:lnTo>
                  <a:lnTo>
                    <a:pt x="15" y="66"/>
                  </a:lnTo>
                  <a:lnTo>
                    <a:pt x="13" y="64"/>
                  </a:lnTo>
                  <a:lnTo>
                    <a:pt x="11" y="64"/>
                  </a:lnTo>
                  <a:lnTo>
                    <a:pt x="11" y="62"/>
                  </a:lnTo>
                  <a:lnTo>
                    <a:pt x="9" y="60"/>
                  </a:lnTo>
                  <a:lnTo>
                    <a:pt x="7" y="60"/>
                  </a:lnTo>
                  <a:lnTo>
                    <a:pt x="5" y="58"/>
                  </a:lnTo>
                  <a:lnTo>
                    <a:pt x="4" y="58"/>
                  </a:lnTo>
                  <a:lnTo>
                    <a:pt x="0" y="62"/>
                  </a:lnTo>
                  <a:lnTo>
                    <a:pt x="0" y="64"/>
                  </a:lnTo>
                  <a:lnTo>
                    <a:pt x="2" y="66"/>
                  </a:lnTo>
                  <a:lnTo>
                    <a:pt x="2" y="68"/>
                  </a:lnTo>
                  <a:lnTo>
                    <a:pt x="4" y="68"/>
                  </a:lnTo>
                  <a:lnTo>
                    <a:pt x="5" y="69"/>
                  </a:lnTo>
                  <a:lnTo>
                    <a:pt x="17" y="69"/>
                  </a:lnTo>
                  <a:lnTo>
                    <a:pt x="19" y="68"/>
                  </a:lnTo>
                  <a:lnTo>
                    <a:pt x="21" y="68"/>
                  </a:lnTo>
                  <a:lnTo>
                    <a:pt x="23" y="66"/>
                  </a:lnTo>
                  <a:lnTo>
                    <a:pt x="25" y="66"/>
                  </a:lnTo>
                  <a:lnTo>
                    <a:pt x="28" y="62"/>
                  </a:lnTo>
                  <a:lnTo>
                    <a:pt x="28" y="60"/>
                  </a:lnTo>
                  <a:lnTo>
                    <a:pt x="32" y="56"/>
                  </a:lnTo>
                  <a:lnTo>
                    <a:pt x="32" y="52"/>
                  </a:lnTo>
                  <a:lnTo>
                    <a:pt x="34" y="50"/>
                  </a:lnTo>
                  <a:lnTo>
                    <a:pt x="34" y="39"/>
                  </a:lnTo>
                  <a:lnTo>
                    <a:pt x="32" y="39"/>
                  </a:lnTo>
                  <a:lnTo>
                    <a:pt x="32" y="35"/>
                  </a:lnTo>
                  <a:lnTo>
                    <a:pt x="27" y="29"/>
                  </a:lnTo>
                  <a:lnTo>
                    <a:pt x="25" y="29"/>
                  </a:lnTo>
                  <a:lnTo>
                    <a:pt x="25" y="27"/>
                  </a:lnTo>
                  <a:lnTo>
                    <a:pt x="23" y="27"/>
                  </a:lnTo>
                  <a:lnTo>
                    <a:pt x="27" y="23"/>
                  </a:lnTo>
                  <a:lnTo>
                    <a:pt x="28" y="23"/>
                  </a:lnTo>
                  <a:lnTo>
                    <a:pt x="30" y="21"/>
                  </a:lnTo>
                  <a:lnTo>
                    <a:pt x="30" y="20"/>
                  </a:lnTo>
                  <a:lnTo>
                    <a:pt x="32" y="18"/>
                  </a:lnTo>
                  <a:lnTo>
                    <a:pt x="32" y="12"/>
                  </a:lnTo>
                  <a:lnTo>
                    <a:pt x="30" y="8"/>
                  </a:lnTo>
                  <a:lnTo>
                    <a:pt x="30" y="6"/>
                  </a:lnTo>
                  <a:lnTo>
                    <a:pt x="27" y="2"/>
                  </a:lnTo>
                  <a:lnTo>
                    <a:pt x="25" y="2"/>
                  </a:lnTo>
                  <a:lnTo>
                    <a:pt x="21" y="0"/>
                  </a:lnTo>
                  <a:lnTo>
                    <a:pt x="15" y="0"/>
                  </a:lnTo>
                  <a:lnTo>
                    <a:pt x="13" y="2"/>
                  </a:lnTo>
                  <a:lnTo>
                    <a:pt x="11" y="2"/>
                  </a:lnTo>
                  <a:lnTo>
                    <a:pt x="5" y="8"/>
                  </a:lnTo>
                  <a:lnTo>
                    <a:pt x="5" y="10"/>
                  </a:lnTo>
                  <a:lnTo>
                    <a:pt x="4" y="10"/>
                  </a:lnTo>
                  <a:lnTo>
                    <a:pt x="4" y="12"/>
                  </a:lnTo>
                  <a:lnTo>
                    <a:pt x="2" y="14"/>
                  </a:lnTo>
                  <a:lnTo>
                    <a:pt x="2" y="18"/>
                  </a:lnTo>
                  <a:lnTo>
                    <a:pt x="5" y="14"/>
                  </a:lnTo>
                  <a:lnTo>
                    <a:pt x="5" y="12"/>
                  </a:lnTo>
                  <a:lnTo>
                    <a:pt x="7" y="10"/>
                  </a:lnTo>
                  <a:lnTo>
                    <a:pt x="9" y="10"/>
                  </a:lnTo>
                  <a:lnTo>
                    <a:pt x="11" y="8"/>
                  </a:lnTo>
                  <a:lnTo>
                    <a:pt x="19" y="8"/>
                  </a:lnTo>
                  <a:lnTo>
                    <a:pt x="21" y="10"/>
                  </a:lnTo>
                  <a:lnTo>
                    <a:pt x="23" y="10"/>
                  </a:lnTo>
                  <a:lnTo>
                    <a:pt x="23" y="12"/>
                  </a:lnTo>
                  <a:lnTo>
                    <a:pt x="25" y="14"/>
                  </a:lnTo>
                  <a:lnTo>
                    <a:pt x="25" y="20"/>
                  </a:lnTo>
                  <a:lnTo>
                    <a:pt x="23" y="23"/>
                  </a:lnTo>
                  <a:lnTo>
                    <a:pt x="23" y="25"/>
                  </a:lnTo>
                  <a:lnTo>
                    <a:pt x="17" y="31"/>
                  </a:lnTo>
                  <a:lnTo>
                    <a:pt x="13" y="33"/>
                  </a:lnTo>
                  <a:lnTo>
                    <a:pt x="11" y="33"/>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27" name="Freeform 11">
              <a:extLst>
                <a:ext uri="{FF2B5EF4-FFF2-40B4-BE49-F238E27FC236}">
                  <a16:creationId xmlns:a16="http://schemas.microsoft.com/office/drawing/2014/main" id="{F7EF9962-A16C-49CD-A58C-06CA051AC849}"/>
                </a:ext>
              </a:extLst>
            </p:cNvPr>
            <p:cNvSpPr>
              <a:spLocks/>
            </p:cNvSpPr>
            <p:nvPr/>
          </p:nvSpPr>
          <p:spPr bwMode="auto">
            <a:xfrm>
              <a:off x="1462" y="2732"/>
              <a:ext cx="30" cy="66"/>
            </a:xfrm>
            <a:custGeom>
              <a:avLst/>
              <a:gdLst>
                <a:gd name="T0" fmla="*/ 26 w 33"/>
                <a:gd name="T1" fmla="*/ 2 h 66"/>
                <a:gd name="T2" fmla="*/ 24 w 33"/>
                <a:gd name="T3" fmla="*/ 5 h 66"/>
                <a:gd name="T4" fmla="*/ 21 w 33"/>
                <a:gd name="T5" fmla="*/ 9 h 66"/>
                <a:gd name="T6" fmla="*/ 10 w 33"/>
                <a:gd name="T7" fmla="*/ 7 h 66"/>
                <a:gd name="T8" fmla="*/ 9 w 33"/>
                <a:gd name="T9" fmla="*/ 11 h 66"/>
                <a:gd name="T10" fmla="*/ 12 w 33"/>
                <a:gd name="T11" fmla="*/ 13 h 66"/>
                <a:gd name="T12" fmla="*/ 21 w 33"/>
                <a:gd name="T13" fmla="*/ 16 h 66"/>
                <a:gd name="T14" fmla="*/ 19 w 33"/>
                <a:gd name="T15" fmla="*/ 20 h 66"/>
                <a:gd name="T16" fmla="*/ 17 w 33"/>
                <a:gd name="T17" fmla="*/ 23 h 66"/>
                <a:gd name="T18" fmla="*/ 16 w 33"/>
                <a:gd name="T19" fmla="*/ 27 h 66"/>
                <a:gd name="T20" fmla="*/ 15 w 33"/>
                <a:gd name="T21" fmla="*/ 30 h 66"/>
                <a:gd name="T22" fmla="*/ 13 w 33"/>
                <a:gd name="T23" fmla="*/ 34 h 66"/>
                <a:gd name="T24" fmla="*/ 12 w 33"/>
                <a:gd name="T25" fmla="*/ 38 h 66"/>
                <a:gd name="T26" fmla="*/ 10 w 33"/>
                <a:gd name="T27" fmla="*/ 41 h 66"/>
                <a:gd name="T28" fmla="*/ 9 w 33"/>
                <a:gd name="T29" fmla="*/ 44 h 66"/>
                <a:gd name="T30" fmla="*/ 7 w 33"/>
                <a:gd name="T31" fmla="*/ 48 h 66"/>
                <a:gd name="T32" fmla="*/ 6 w 33"/>
                <a:gd name="T33" fmla="*/ 51 h 66"/>
                <a:gd name="T34" fmla="*/ 5 w 33"/>
                <a:gd name="T35" fmla="*/ 55 h 66"/>
                <a:gd name="T36" fmla="*/ 3 w 33"/>
                <a:gd name="T37" fmla="*/ 59 h 66"/>
                <a:gd name="T38" fmla="*/ 2 w 33"/>
                <a:gd name="T39" fmla="*/ 62 h 66"/>
                <a:gd name="T40" fmla="*/ 0 w 33"/>
                <a:gd name="T41" fmla="*/ 65 h 66"/>
                <a:gd name="T42" fmla="*/ 3 w 33"/>
                <a:gd name="T43" fmla="*/ 62 h 66"/>
                <a:gd name="T44" fmla="*/ 5 w 33"/>
                <a:gd name="T45" fmla="*/ 59 h 66"/>
                <a:gd name="T46" fmla="*/ 6 w 33"/>
                <a:gd name="T47" fmla="*/ 55 h 66"/>
                <a:gd name="T48" fmla="*/ 7 w 33"/>
                <a:gd name="T49" fmla="*/ 51 h 66"/>
                <a:gd name="T50" fmla="*/ 9 w 33"/>
                <a:gd name="T51" fmla="*/ 48 h 66"/>
                <a:gd name="T52" fmla="*/ 10 w 33"/>
                <a:gd name="T53" fmla="*/ 44 h 66"/>
                <a:gd name="T54" fmla="*/ 12 w 33"/>
                <a:gd name="T55" fmla="*/ 41 h 66"/>
                <a:gd name="T56" fmla="*/ 13 w 33"/>
                <a:gd name="T57" fmla="*/ 38 h 66"/>
                <a:gd name="T58" fmla="*/ 15 w 33"/>
                <a:gd name="T59" fmla="*/ 34 h 66"/>
                <a:gd name="T60" fmla="*/ 16 w 33"/>
                <a:gd name="T61" fmla="*/ 30 h 66"/>
                <a:gd name="T62" fmla="*/ 17 w 33"/>
                <a:gd name="T63" fmla="*/ 27 h 66"/>
                <a:gd name="T64" fmla="*/ 19 w 33"/>
                <a:gd name="T65" fmla="*/ 23 h 66"/>
                <a:gd name="T66" fmla="*/ 21 w 33"/>
                <a:gd name="T67" fmla="*/ 20 h 66"/>
                <a:gd name="T68" fmla="*/ 22 w 33"/>
                <a:gd name="T69" fmla="*/ 16 h 66"/>
                <a:gd name="T70" fmla="*/ 24 w 33"/>
                <a:gd name="T71" fmla="*/ 13 h 66"/>
                <a:gd name="T72" fmla="*/ 25 w 33"/>
                <a:gd name="T73" fmla="*/ 11 h 66"/>
                <a:gd name="T74" fmla="*/ 22 w 33"/>
                <a:gd name="T75" fmla="*/ 13 h 66"/>
                <a:gd name="T76" fmla="*/ 21 w 33"/>
                <a:gd name="T77" fmla="*/ 11 h 66"/>
                <a:gd name="T78" fmla="*/ 25 w 33"/>
                <a:gd name="T79" fmla="*/ 9 h 66"/>
                <a:gd name="T80" fmla="*/ 26 w 33"/>
                <a:gd name="T81" fmla="*/ 5 h 66"/>
                <a:gd name="T82" fmla="*/ 28 w 33"/>
                <a:gd name="T83" fmla="*/ 2 h 66"/>
                <a:gd name="T84" fmla="*/ 29 w 33"/>
                <a:gd name="T85" fmla="*/ 0 h 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3" h="66">
                  <a:moveTo>
                    <a:pt x="29" y="0"/>
                  </a:moveTo>
                  <a:lnTo>
                    <a:pt x="29" y="2"/>
                  </a:lnTo>
                  <a:lnTo>
                    <a:pt x="26" y="4"/>
                  </a:lnTo>
                  <a:lnTo>
                    <a:pt x="26" y="5"/>
                  </a:lnTo>
                  <a:lnTo>
                    <a:pt x="23" y="7"/>
                  </a:lnTo>
                  <a:lnTo>
                    <a:pt x="23" y="9"/>
                  </a:lnTo>
                  <a:lnTo>
                    <a:pt x="11" y="9"/>
                  </a:lnTo>
                  <a:lnTo>
                    <a:pt x="11" y="7"/>
                  </a:lnTo>
                  <a:lnTo>
                    <a:pt x="8" y="7"/>
                  </a:lnTo>
                  <a:lnTo>
                    <a:pt x="10" y="11"/>
                  </a:lnTo>
                  <a:lnTo>
                    <a:pt x="13" y="11"/>
                  </a:lnTo>
                  <a:lnTo>
                    <a:pt x="13" y="13"/>
                  </a:lnTo>
                  <a:lnTo>
                    <a:pt x="23" y="13"/>
                  </a:lnTo>
                  <a:lnTo>
                    <a:pt x="23" y="16"/>
                  </a:lnTo>
                  <a:lnTo>
                    <a:pt x="21" y="16"/>
                  </a:lnTo>
                  <a:lnTo>
                    <a:pt x="21" y="20"/>
                  </a:lnTo>
                  <a:lnTo>
                    <a:pt x="19" y="20"/>
                  </a:lnTo>
                  <a:lnTo>
                    <a:pt x="19" y="23"/>
                  </a:lnTo>
                  <a:lnTo>
                    <a:pt x="18" y="23"/>
                  </a:lnTo>
                  <a:lnTo>
                    <a:pt x="18" y="27"/>
                  </a:lnTo>
                  <a:lnTo>
                    <a:pt x="16" y="27"/>
                  </a:lnTo>
                  <a:lnTo>
                    <a:pt x="16" y="30"/>
                  </a:lnTo>
                  <a:lnTo>
                    <a:pt x="14" y="30"/>
                  </a:lnTo>
                  <a:lnTo>
                    <a:pt x="14" y="34"/>
                  </a:lnTo>
                  <a:lnTo>
                    <a:pt x="13" y="34"/>
                  </a:lnTo>
                  <a:lnTo>
                    <a:pt x="13" y="38"/>
                  </a:lnTo>
                  <a:lnTo>
                    <a:pt x="11" y="38"/>
                  </a:lnTo>
                  <a:lnTo>
                    <a:pt x="11" y="41"/>
                  </a:lnTo>
                  <a:lnTo>
                    <a:pt x="10" y="41"/>
                  </a:lnTo>
                  <a:lnTo>
                    <a:pt x="10" y="44"/>
                  </a:lnTo>
                  <a:lnTo>
                    <a:pt x="8" y="44"/>
                  </a:lnTo>
                  <a:lnTo>
                    <a:pt x="8" y="48"/>
                  </a:lnTo>
                  <a:lnTo>
                    <a:pt x="7" y="48"/>
                  </a:lnTo>
                  <a:lnTo>
                    <a:pt x="7" y="51"/>
                  </a:lnTo>
                  <a:lnTo>
                    <a:pt x="5" y="51"/>
                  </a:lnTo>
                  <a:lnTo>
                    <a:pt x="5" y="55"/>
                  </a:lnTo>
                  <a:lnTo>
                    <a:pt x="3" y="55"/>
                  </a:lnTo>
                  <a:lnTo>
                    <a:pt x="3" y="59"/>
                  </a:lnTo>
                  <a:lnTo>
                    <a:pt x="2" y="59"/>
                  </a:lnTo>
                  <a:lnTo>
                    <a:pt x="2" y="62"/>
                  </a:lnTo>
                  <a:lnTo>
                    <a:pt x="0" y="62"/>
                  </a:lnTo>
                  <a:lnTo>
                    <a:pt x="0" y="65"/>
                  </a:lnTo>
                  <a:lnTo>
                    <a:pt x="3" y="65"/>
                  </a:lnTo>
                  <a:lnTo>
                    <a:pt x="3" y="62"/>
                  </a:lnTo>
                  <a:lnTo>
                    <a:pt x="5" y="62"/>
                  </a:lnTo>
                  <a:lnTo>
                    <a:pt x="5" y="59"/>
                  </a:lnTo>
                  <a:lnTo>
                    <a:pt x="7" y="59"/>
                  </a:lnTo>
                  <a:lnTo>
                    <a:pt x="7" y="55"/>
                  </a:lnTo>
                  <a:lnTo>
                    <a:pt x="8" y="55"/>
                  </a:lnTo>
                  <a:lnTo>
                    <a:pt x="8" y="51"/>
                  </a:lnTo>
                  <a:lnTo>
                    <a:pt x="10" y="51"/>
                  </a:lnTo>
                  <a:lnTo>
                    <a:pt x="10" y="48"/>
                  </a:lnTo>
                  <a:lnTo>
                    <a:pt x="11" y="48"/>
                  </a:lnTo>
                  <a:lnTo>
                    <a:pt x="11" y="44"/>
                  </a:lnTo>
                  <a:lnTo>
                    <a:pt x="13" y="44"/>
                  </a:lnTo>
                  <a:lnTo>
                    <a:pt x="13" y="41"/>
                  </a:lnTo>
                  <a:lnTo>
                    <a:pt x="14" y="41"/>
                  </a:lnTo>
                  <a:lnTo>
                    <a:pt x="14" y="38"/>
                  </a:lnTo>
                  <a:lnTo>
                    <a:pt x="16" y="38"/>
                  </a:lnTo>
                  <a:lnTo>
                    <a:pt x="16" y="34"/>
                  </a:lnTo>
                  <a:lnTo>
                    <a:pt x="18" y="34"/>
                  </a:lnTo>
                  <a:lnTo>
                    <a:pt x="18" y="30"/>
                  </a:lnTo>
                  <a:lnTo>
                    <a:pt x="19" y="30"/>
                  </a:lnTo>
                  <a:lnTo>
                    <a:pt x="19" y="27"/>
                  </a:lnTo>
                  <a:lnTo>
                    <a:pt x="21" y="27"/>
                  </a:lnTo>
                  <a:lnTo>
                    <a:pt x="21" y="23"/>
                  </a:lnTo>
                  <a:lnTo>
                    <a:pt x="23" y="23"/>
                  </a:lnTo>
                  <a:lnTo>
                    <a:pt x="23" y="20"/>
                  </a:lnTo>
                  <a:lnTo>
                    <a:pt x="24" y="20"/>
                  </a:lnTo>
                  <a:lnTo>
                    <a:pt x="24" y="16"/>
                  </a:lnTo>
                  <a:lnTo>
                    <a:pt x="26" y="16"/>
                  </a:lnTo>
                  <a:lnTo>
                    <a:pt x="26" y="13"/>
                  </a:lnTo>
                  <a:lnTo>
                    <a:pt x="28" y="13"/>
                  </a:lnTo>
                  <a:lnTo>
                    <a:pt x="28" y="11"/>
                  </a:lnTo>
                  <a:lnTo>
                    <a:pt x="24" y="11"/>
                  </a:lnTo>
                  <a:lnTo>
                    <a:pt x="24" y="13"/>
                  </a:lnTo>
                  <a:lnTo>
                    <a:pt x="23" y="13"/>
                  </a:lnTo>
                  <a:lnTo>
                    <a:pt x="23" y="11"/>
                  </a:lnTo>
                  <a:lnTo>
                    <a:pt x="28" y="11"/>
                  </a:lnTo>
                  <a:lnTo>
                    <a:pt x="28" y="9"/>
                  </a:lnTo>
                  <a:lnTo>
                    <a:pt x="29" y="9"/>
                  </a:lnTo>
                  <a:lnTo>
                    <a:pt x="29" y="5"/>
                  </a:lnTo>
                  <a:lnTo>
                    <a:pt x="31" y="5"/>
                  </a:lnTo>
                  <a:lnTo>
                    <a:pt x="31" y="2"/>
                  </a:lnTo>
                  <a:lnTo>
                    <a:pt x="32" y="2"/>
                  </a:lnTo>
                  <a:lnTo>
                    <a:pt x="32" y="0"/>
                  </a:lnTo>
                  <a:lnTo>
                    <a:pt x="29" y="0"/>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28" name="Freeform 12">
              <a:extLst>
                <a:ext uri="{FF2B5EF4-FFF2-40B4-BE49-F238E27FC236}">
                  <a16:creationId xmlns:a16="http://schemas.microsoft.com/office/drawing/2014/main" id="{0AB22D37-D933-42CF-804F-936CB9ABCC89}"/>
                </a:ext>
              </a:extLst>
            </p:cNvPr>
            <p:cNvSpPr>
              <a:spLocks/>
            </p:cNvSpPr>
            <p:nvPr/>
          </p:nvSpPr>
          <p:spPr bwMode="auto">
            <a:xfrm>
              <a:off x="1451" y="2734"/>
              <a:ext cx="18" cy="36"/>
            </a:xfrm>
            <a:custGeom>
              <a:avLst/>
              <a:gdLst>
                <a:gd name="T0" fmla="*/ 11 w 21"/>
                <a:gd name="T1" fmla="*/ 0 h 36"/>
                <a:gd name="T2" fmla="*/ 11 w 21"/>
                <a:gd name="T3" fmla="*/ 2 h 36"/>
                <a:gd name="T4" fmla="*/ 9 w 21"/>
                <a:gd name="T5" fmla="*/ 2 h 36"/>
                <a:gd name="T6" fmla="*/ 9 w 21"/>
                <a:gd name="T7" fmla="*/ 3 h 36"/>
                <a:gd name="T8" fmla="*/ 6 w 21"/>
                <a:gd name="T9" fmla="*/ 5 h 36"/>
                <a:gd name="T10" fmla="*/ 6 w 21"/>
                <a:gd name="T11" fmla="*/ 7 h 36"/>
                <a:gd name="T12" fmla="*/ 3 w 21"/>
                <a:gd name="T13" fmla="*/ 9 h 36"/>
                <a:gd name="T14" fmla="*/ 3 w 21"/>
                <a:gd name="T15" fmla="*/ 12 h 36"/>
                <a:gd name="T16" fmla="*/ 2 w 21"/>
                <a:gd name="T17" fmla="*/ 12 h 36"/>
                <a:gd name="T18" fmla="*/ 2 w 21"/>
                <a:gd name="T19" fmla="*/ 15 h 36"/>
                <a:gd name="T20" fmla="*/ 2 w 21"/>
                <a:gd name="T21" fmla="*/ 15 h 36"/>
                <a:gd name="T22" fmla="*/ 2 w 21"/>
                <a:gd name="T23" fmla="*/ 18 h 36"/>
                <a:gd name="T24" fmla="*/ 0 w 21"/>
                <a:gd name="T25" fmla="*/ 18 h 36"/>
                <a:gd name="T26" fmla="*/ 0 w 21"/>
                <a:gd name="T27" fmla="*/ 28 h 36"/>
                <a:gd name="T28" fmla="*/ 2 w 21"/>
                <a:gd name="T29" fmla="*/ 28 h 36"/>
                <a:gd name="T30" fmla="*/ 2 w 21"/>
                <a:gd name="T31" fmla="*/ 32 h 36"/>
                <a:gd name="T32" fmla="*/ 2 w 21"/>
                <a:gd name="T33" fmla="*/ 32 h 36"/>
                <a:gd name="T34" fmla="*/ 2 w 21"/>
                <a:gd name="T35" fmla="*/ 33 h 36"/>
                <a:gd name="T36" fmla="*/ 6 w 21"/>
                <a:gd name="T37" fmla="*/ 33 h 36"/>
                <a:gd name="T38" fmla="*/ 6 w 21"/>
                <a:gd name="T39" fmla="*/ 35 h 36"/>
                <a:gd name="T40" fmla="*/ 9 w 21"/>
                <a:gd name="T41" fmla="*/ 35 h 36"/>
                <a:gd name="T42" fmla="*/ 9 w 21"/>
                <a:gd name="T43" fmla="*/ 33 h 36"/>
                <a:gd name="T44" fmla="*/ 11 w 21"/>
                <a:gd name="T45" fmla="*/ 33 h 36"/>
                <a:gd name="T46" fmla="*/ 11 w 21"/>
                <a:gd name="T47" fmla="*/ 32 h 36"/>
                <a:gd name="T48" fmla="*/ 14 w 21"/>
                <a:gd name="T49" fmla="*/ 30 h 36"/>
                <a:gd name="T50" fmla="*/ 14 w 21"/>
                <a:gd name="T51" fmla="*/ 26 h 36"/>
                <a:gd name="T52" fmla="*/ 15 w 21"/>
                <a:gd name="T53" fmla="*/ 26 h 36"/>
                <a:gd name="T54" fmla="*/ 15 w 21"/>
                <a:gd name="T55" fmla="*/ 23 h 36"/>
                <a:gd name="T56" fmla="*/ 16 w 21"/>
                <a:gd name="T57" fmla="*/ 23 h 36"/>
                <a:gd name="T58" fmla="*/ 16 w 21"/>
                <a:gd name="T59" fmla="*/ 18 h 36"/>
                <a:gd name="T60" fmla="*/ 17 w 21"/>
                <a:gd name="T61" fmla="*/ 18 h 36"/>
                <a:gd name="T62" fmla="*/ 17 w 21"/>
                <a:gd name="T63" fmla="*/ 9 h 36"/>
                <a:gd name="T64" fmla="*/ 16 w 21"/>
                <a:gd name="T65" fmla="*/ 9 h 36"/>
                <a:gd name="T66" fmla="*/ 16 w 21"/>
                <a:gd name="T67" fmla="*/ 17 h 36"/>
                <a:gd name="T68" fmla="*/ 15 w 21"/>
                <a:gd name="T69" fmla="*/ 17 h 36"/>
                <a:gd name="T70" fmla="*/ 15 w 21"/>
                <a:gd name="T71" fmla="*/ 21 h 36"/>
                <a:gd name="T72" fmla="*/ 14 w 21"/>
                <a:gd name="T73" fmla="*/ 21 h 36"/>
                <a:gd name="T74" fmla="*/ 14 w 21"/>
                <a:gd name="T75" fmla="*/ 25 h 36"/>
                <a:gd name="T76" fmla="*/ 13 w 21"/>
                <a:gd name="T77" fmla="*/ 25 h 36"/>
                <a:gd name="T78" fmla="*/ 13 w 21"/>
                <a:gd name="T79" fmla="*/ 28 h 36"/>
                <a:gd name="T80" fmla="*/ 10 w 21"/>
                <a:gd name="T81" fmla="*/ 30 h 36"/>
                <a:gd name="T82" fmla="*/ 4 w 21"/>
                <a:gd name="T83" fmla="*/ 30 h 36"/>
                <a:gd name="T84" fmla="*/ 3 w 21"/>
                <a:gd name="T85" fmla="*/ 26 h 36"/>
                <a:gd name="T86" fmla="*/ 3 w 21"/>
                <a:gd name="T87" fmla="*/ 20 h 36"/>
                <a:gd name="T88" fmla="*/ 4 w 21"/>
                <a:gd name="T89" fmla="*/ 20 h 36"/>
                <a:gd name="T90" fmla="*/ 4 w 21"/>
                <a:gd name="T91" fmla="*/ 17 h 36"/>
                <a:gd name="T92" fmla="*/ 6 w 21"/>
                <a:gd name="T93" fmla="*/ 17 h 36"/>
                <a:gd name="T94" fmla="*/ 6 w 21"/>
                <a:gd name="T95" fmla="*/ 14 h 36"/>
                <a:gd name="T96" fmla="*/ 9 w 21"/>
                <a:gd name="T97" fmla="*/ 12 h 36"/>
                <a:gd name="T98" fmla="*/ 9 w 21"/>
                <a:gd name="T99" fmla="*/ 9 h 36"/>
                <a:gd name="T100" fmla="*/ 11 w 21"/>
                <a:gd name="T101" fmla="*/ 7 h 36"/>
                <a:gd name="T102" fmla="*/ 11 w 21"/>
                <a:gd name="T103" fmla="*/ 5 h 36"/>
                <a:gd name="T104" fmla="*/ 16 w 21"/>
                <a:gd name="T105" fmla="*/ 5 h 36"/>
                <a:gd name="T106" fmla="*/ 15 w 21"/>
                <a:gd name="T107" fmla="*/ 2 h 36"/>
                <a:gd name="T108" fmla="*/ 14 w 21"/>
                <a:gd name="T109" fmla="*/ 2 h 36"/>
                <a:gd name="T110" fmla="*/ 14 w 21"/>
                <a:gd name="T111" fmla="*/ 0 h 36"/>
                <a:gd name="T112" fmla="*/ 11 w 21"/>
                <a:gd name="T113" fmla="*/ 0 h 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 h="36">
                  <a:moveTo>
                    <a:pt x="13" y="0"/>
                  </a:moveTo>
                  <a:lnTo>
                    <a:pt x="13" y="2"/>
                  </a:lnTo>
                  <a:lnTo>
                    <a:pt x="10" y="2"/>
                  </a:lnTo>
                  <a:lnTo>
                    <a:pt x="10" y="3"/>
                  </a:lnTo>
                  <a:lnTo>
                    <a:pt x="7" y="5"/>
                  </a:lnTo>
                  <a:lnTo>
                    <a:pt x="7" y="7"/>
                  </a:lnTo>
                  <a:lnTo>
                    <a:pt x="4" y="9"/>
                  </a:lnTo>
                  <a:lnTo>
                    <a:pt x="4" y="12"/>
                  </a:lnTo>
                  <a:lnTo>
                    <a:pt x="2" y="12"/>
                  </a:lnTo>
                  <a:lnTo>
                    <a:pt x="2" y="15"/>
                  </a:lnTo>
                  <a:lnTo>
                    <a:pt x="2" y="18"/>
                  </a:lnTo>
                  <a:lnTo>
                    <a:pt x="0" y="18"/>
                  </a:lnTo>
                  <a:lnTo>
                    <a:pt x="0" y="28"/>
                  </a:lnTo>
                  <a:lnTo>
                    <a:pt x="2" y="28"/>
                  </a:lnTo>
                  <a:lnTo>
                    <a:pt x="2" y="32"/>
                  </a:lnTo>
                  <a:lnTo>
                    <a:pt x="2" y="33"/>
                  </a:lnTo>
                  <a:lnTo>
                    <a:pt x="7" y="33"/>
                  </a:lnTo>
                  <a:lnTo>
                    <a:pt x="7" y="35"/>
                  </a:lnTo>
                  <a:lnTo>
                    <a:pt x="10" y="35"/>
                  </a:lnTo>
                  <a:lnTo>
                    <a:pt x="10" y="33"/>
                  </a:lnTo>
                  <a:lnTo>
                    <a:pt x="13" y="33"/>
                  </a:lnTo>
                  <a:lnTo>
                    <a:pt x="13" y="32"/>
                  </a:lnTo>
                  <a:lnTo>
                    <a:pt x="16" y="30"/>
                  </a:lnTo>
                  <a:lnTo>
                    <a:pt x="16" y="26"/>
                  </a:lnTo>
                  <a:lnTo>
                    <a:pt x="18" y="26"/>
                  </a:lnTo>
                  <a:lnTo>
                    <a:pt x="18" y="23"/>
                  </a:lnTo>
                  <a:lnTo>
                    <a:pt x="19" y="23"/>
                  </a:lnTo>
                  <a:lnTo>
                    <a:pt x="19" y="18"/>
                  </a:lnTo>
                  <a:lnTo>
                    <a:pt x="20" y="18"/>
                  </a:lnTo>
                  <a:lnTo>
                    <a:pt x="20" y="9"/>
                  </a:lnTo>
                  <a:lnTo>
                    <a:pt x="19" y="9"/>
                  </a:lnTo>
                  <a:lnTo>
                    <a:pt x="19" y="17"/>
                  </a:lnTo>
                  <a:lnTo>
                    <a:pt x="18" y="17"/>
                  </a:lnTo>
                  <a:lnTo>
                    <a:pt x="18" y="21"/>
                  </a:lnTo>
                  <a:lnTo>
                    <a:pt x="16" y="21"/>
                  </a:lnTo>
                  <a:lnTo>
                    <a:pt x="16" y="25"/>
                  </a:lnTo>
                  <a:lnTo>
                    <a:pt x="15" y="25"/>
                  </a:lnTo>
                  <a:lnTo>
                    <a:pt x="15" y="28"/>
                  </a:lnTo>
                  <a:lnTo>
                    <a:pt x="12" y="30"/>
                  </a:lnTo>
                  <a:lnTo>
                    <a:pt x="5" y="30"/>
                  </a:lnTo>
                  <a:lnTo>
                    <a:pt x="4" y="26"/>
                  </a:lnTo>
                  <a:lnTo>
                    <a:pt x="4" y="20"/>
                  </a:lnTo>
                  <a:lnTo>
                    <a:pt x="5" y="20"/>
                  </a:lnTo>
                  <a:lnTo>
                    <a:pt x="5" y="17"/>
                  </a:lnTo>
                  <a:lnTo>
                    <a:pt x="7" y="17"/>
                  </a:lnTo>
                  <a:lnTo>
                    <a:pt x="7" y="14"/>
                  </a:lnTo>
                  <a:lnTo>
                    <a:pt x="10" y="12"/>
                  </a:lnTo>
                  <a:lnTo>
                    <a:pt x="10" y="9"/>
                  </a:lnTo>
                  <a:lnTo>
                    <a:pt x="13" y="7"/>
                  </a:lnTo>
                  <a:lnTo>
                    <a:pt x="13" y="5"/>
                  </a:lnTo>
                  <a:lnTo>
                    <a:pt x="19" y="5"/>
                  </a:lnTo>
                  <a:lnTo>
                    <a:pt x="18" y="2"/>
                  </a:lnTo>
                  <a:lnTo>
                    <a:pt x="16" y="2"/>
                  </a:lnTo>
                  <a:lnTo>
                    <a:pt x="16" y="0"/>
                  </a:lnTo>
                  <a:lnTo>
                    <a:pt x="13" y="0"/>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29" name="Freeform 13">
              <a:extLst>
                <a:ext uri="{FF2B5EF4-FFF2-40B4-BE49-F238E27FC236}">
                  <a16:creationId xmlns:a16="http://schemas.microsoft.com/office/drawing/2014/main" id="{BCC085AB-AEF5-4C83-B4BC-2BC2A87F3FBE}"/>
                </a:ext>
              </a:extLst>
            </p:cNvPr>
            <p:cNvSpPr>
              <a:spLocks/>
            </p:cNvSpPr>
            <p:nvPr/>
          </p:nvSpPr>
          <p:spPr bwMode="auto">
            <a:xfrm>
              <a:off x="1481" y="2765"/>
              <a:ext cx="19" cy="33"/>
            </a:xfrm>
            <a:custGeom>
              <a:avLst/>
              <a:gdLst>
                <a:gd name="T0" fmla="*/ 14 w 22"/>
                <a:gd name="T1" fmla="*/ 5 h 33"/>
                <a:gd name="T2" fmla="*/ 16 w 22"/>
                <a:gd name="T3" fmla="*/ 8 h 33"/>
                <a:gd name="T4" fmla="*/ 16 w 22"/>
                <a:gd name="T5" fmla="*/ 16 h 33"/>
                <a:gd name="T6" fmla="*/ 14 w 22"/>
                <a:gd name="T7" fmla="*/ 16 h 33"/>
                <a:gd name="T8" fmla="*/ 14 w 22"/>
                <a:gd name="T9" fmla="*/ 21 h 33"/>
                <a:gd name="T10" fmla="*/ 13 w 22"/>
                <a:gd name="T11" fmla="*/ 21 h 33"/>
                <a:gd name="T12" fmla="*/ 13 w 22"/>
                <a:gd name="T13" fmla="*/ 24 h 33"/>
                <a:gd name="T14" fmla="*/ 11 w 22"/>
                <a:gd name="T15" fmla="*/ 24 h 33"/>
                <a:gd name="T16" fmla="*/ 11 w 22"/>
                <a:gd name="T17" fmla="*/ 28 h 33"/>
                <a:gd name="T18" fmla="*/ 10 w 22"/>
                <a:gd name="T19" fmla="*/ 29 h 33"/>
                <a:gd name="T20" fmla="*/ 5 w 22"/>
                <a:gd name="T21" fmla="*/ 29 h 33"/>
                <a:gd name="T22" fmla="*/ 4 w 22"/>
                <a:gd name="T23" fmla="*/ 26 h 33"/>
                <a:gd name="T24" fmla="*/ 4 w 22"/>
                <a:gd name="T25" fmla="*/ 19 h 33"/>
                <a:gd name="T26" fmla="*/ 5 w 22"/>
                <a:gd name="T27" fmla="*/ 19 h 33"/>
                <a:gd name="T28" fmla="*/ 5 w 22"/>
                <a:gd name="T29" fmla="*/ 14 h 33"/>
                <a:gd name="T30" fmla="*/ 7 w 22"/>
                <a:gd name="T31" fmla="*/ 14 h 33"/>
                <a:gd name="T32" fmla="*/ 7 w 22"/>
                <a:gd name="T33" fmla="*/ 11 h 33"/>
                <a:gd name="T34" fmla="*/ 8 w 22"/>
                <a:gd name="T35" fmla="*/ 11 h 33"/>
                <a:gd name="T36" fmla="*/ 8 w 22"/>
                <a:gd name="T37" fmla="*/ 8 h 33"/>
                <a:gd name="T38" fmla="*/ 10 w 22"/>
                <a:gd name="T39" fmla="*/ 7 h 33"/>
                <a:gd name="T40" fmla="*/ 10 w 22"/>
                <a:gd name="T41" fmla="*/ 5 h 33"/>
                <a:gd name="T42" fmla="*/ 16 w 22"/>
                <a:gd name="T43" fmla="*/ 5 h 33"/>
                <a:gd name="T44" fmla="*/ 16 w 22"/>
                <a:gd name="T45" fmla="*/ 2 h 33"/>
                <a:gd name="T46" fmla="*/ 14 w 22"/>
                <a:gd name="T47" fmla="*/ 2 h 33"/>
                <a:gd name="T48" fmla="*/ 14 w 22"/>
                <a:gd name="T49" fmla="*/ 0 h 33"/>
                <a:gd name="T50" fmla="*/ 10 w 22"/>
                <a:gd name="T51" fmla="*/ 0 h 33"/>
                <a:gd name="T52" fmla="*/ 10 w 22"/>
                <a:gd name="T53" fmla="*/ 2 h 33"/>
                <a:gd name="T54" fmla="*/ 8 w 22"/>
                <a:gd name="T55" fmla="*/ 2 h 33"/>
                <a:gd name="T56" fmla="*/ 8 w 22"/>
                <a:gd name="T57" fmla="*/ 3 h 33"/>
                <a:gd name="T58" fmla="*/ 5 w 22"/>
                <a:gd name="T59" fmla="*/ 5 h 33"/>
                <a:gd name="T60" fmla="*/ 5 w 22"/>
                <a:gd name="T61" fmla="*/ 7 h 33"/>
                <a:gd name="T62" fmla="*/ 3 w 22"/>
                <a:gd name="T63" fmla="*/ 8 h 33"/>
                <a:gd name="T64" fmla="*/ 3 w 22"/>
                <a:gd name="T65" fmla="*/ 11 h 33"/>
                <a:gd name="T66" fmla="*/ 2 w 22"/>
                <a:gd name="T67" fmla="*/ 11 h 33"/>
                <a:gd name="T68" fmla="*/ 2 w 22"/>
                <a:gd name="T69" fmla="*/ 16 h 33"/>
                <a:gd name="T70" fmla="*/ 0 w 22"/>
                <a:gd name="T71" fmla="*/ 16 h 33"/>
                <a:gd name="T72" fmla="*/ 0 w 22"/>
                <a:gd name="T73" fmla="*/ 28 h 33"/>
                <a:gd name="T74" fmla="*/ 2 w 22"/>
                <a:gd name="T75" fmla="*/ 28 h 33"/>
                <a:gd name="T76" fmla="*/ 2 w 22"/>
                <a:gd name="T77" fmla="*/ 31 h 33"/>
                <a:gd name="T78" fmla="*/ 3 w 22"/>
                <a:gd name="T79" fmla="*/ 31 h 33"/>
                <a:gd name="T80" fmla="*/ 3 w 22"/>
                <a:gd name="T81" fmla="*/ 32 h 33"/>
                <a:gd name="T82" fmla="*/ 10 w 22"/>
                <a:gd name="T83" fmla="*/ 32 h 33"/>
                <a:gd name="T84" fmla="*/ 10 w 22"/>
                <a:gd name="T85" fmla="*/ 31 h 33"/>
                <a:gd name="T86" fmla="*/ 13 w 22"/>
                <a:gd name="T87" fmla="*/ 29 h 33"/>
                <a:gd name="T88" fmla="*/ 13 w 22"/>
                <a:gd name="T89" fmla="*/ 28 h 33"/>
                <a:gd name="T90" fmla="*/ 16 w 22"/>
                <a:gd name="T91" fmla="*/ 26 h 33"/>
                <a:gd name="T92" fmla="*/ 16 w 22"/>
                <a:gd name="T93" fmla="*/ 23 h 33"/>
                <a:gd name="T94" fmla="*/ 16 w 22"/>
                <a:gd name="T95" fmla="*/ 23 h 33"/>
                <a:gd name="T96" fmla="*/ 16 w 22"/>
                <a:gd name="T97" fmla="*/ 16 h 33"/>
                <a:gd name="T98" fmla="*/ 18 w 22"/>
                <a:gd name="T99" fmla="*/ 16 h 33"/>
                <a:gd name="T100" fmla="*/ 18 w 22"/>
                <a:gd name="T101" fmla="*/ 5 h 33"/>
                <a:gd name="T102" fmla="*/ 14 w 22"/>
                <a:gd name="T103" fmla="*/ 5 h 3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 h="33">
                  <a:moveTo>
                    <a:pt x="16" y="5"/>
                  </a:moveTo>
                  <a:lnTo>
                    <a:pt x="18" y="8"/>
                  </a:lnTo>
                  <a:lnTo>
                    <a:pt x="18" y="16"/>
                  </a:lnTo>
                  <a:lnTo>
                    <a:pt x="16" y="16"/>
                  </a:lnTo>
                  <a:lnTo>
                    <a:pt x="16" y="21"/>
                  </a:lnTo>
                  <a:lnTo>
                    <a:pt x="15" y="21"/>
                  </a:lnTo>
                  <a:lnTo>
                    <a:pt x="15" y="24"/>
                  </a:lnTo>
                  <a:lnTo>
                    <a:pt x="13" y="24"/>
                  </a:lnTo>
                  <a:lnTo>
                    <a:pt x="13" y="28"/>
                  </a:lnTo>
                  <a:lnTo>
                    <a:pt x="11" y="29"/>
                  </a:lnTo>
                  <a:lnTo>
                    <a:pt x="6" y="29"/>
                  </a:lnTo>
                  <a:lnTo>
                    <a:pt x="5" y="26"/>
                  </a:lnTo>
                  <a:lnTo>
                    <a:pt x="5" y="19"/>
                  </a:lnTo>
                  <a:lnTo>
                    <a:pt x="6" y="19"/>
                  </a:lnTo>
                  <a:lnTo>
                    <a:pt x="6" y="14"/>
                  </a:lnTo>
                  <a:lnTo>
                    <a:pt x="8" y="14"/>
                  </a:lnTo>
                  <a:lnTo>
                    <a:pt x="8" y="11"/>
                  </a:lnTo>
                  <a:lnTo>
                    <a:pt x="9" y="11"/>
                  </a:lnTo>
                  <a:lnTo>
                    <a:pt x="9" y="8"/>
                  </a:lnTo>
                  <a:lnTo>
                    <a:pt x="12" y="7"/>
                  </a:lnTo>
                  <a:lnTo>
                    <a:pt x="12" y="5"/>
                  </a:lnTo>
                  <a:lnTo>
                    <a:pt x="19" y="5"/>
                  </a:lnTo>
                  <a:lnTo>
                    <a:pt x="19" y="2"/>
                  </a:lnTo>
                  <a:lnTo>
                    <a:pt x="16" y="2"/>
                  </a:lnTo>
                  <a:lnTo>
                    <a:pt x="16" y="0"/>
                  </a:lnTo>
                  <a:lnTo>
                    <a:pt x="12" y="0"/>
                  </a:lnTo>
                  <a:lnTo>
                    <a:pt x="12" y="2"/>
                  </a:lnTo>
                  <a:lnTo>
                    <a:pt x="9" y="2"/>
                  </a:lnTo>
                  <a:lnTo>
                    <a:pt x="9" y="3"/>
                  </a:lnTo>
                  <a:lnTo>
                    <a:pt x="6" y="5"/>
                  </a:lnTo>
                  <a:lnTo>
                    <a:pt x="6" y="7"/>
                  </a:lnTo>
                  <a:lnTo>
                    <a:pt x="3" y="8"/>
                  </a:lnTo>
                  <a:lnTo>
                    <a:pt x="3" y="11"/>
                  </a:lnTo>
                  <a:lnTo>
                    <a:pt x="2" y="11"/>
                  </a:lnTo>
                  <a:lnTo>
                    <a:pt x="2" y="16"/>
                  </a:lnTo>
                  <a:lnTo>
                    <a:pt x="0" y="16"/>
                  </a:lnTo>
                  <a:lnTo>
                    <a:pt x="0" y="28"/>
                  </a:lnTo>
                  <a:lnTo>
                    <a:pt x="2" y="28"/>
                  </a:lnTo>
                  <a:lnTo>
                    <a:pt x="2" y="31"/>
                  </a:lnTo>
                  <a:lnTo>
                    <a:pt x="3" y="31"/>
                  </a:lnTo>
                  <a:lnTo>
                    <a:pt x="3" y="32"/>
                  </a:lnTo>
                  <a:lnTo>
                    <a:pt x="12" y="32"/>
                  </a:lnTo>
                  <a:lnTo>
                    <a:pt x="12" y="31"/>
                  </a:lnTo>
                  <a:lnTo>
                    <a:pt x="15" y="29"/>
                  </a:lnTo>
                  <a:lnTo>
                    <a:pt x="15" y="28"/>
                  </a:lnTo>
                  <a:lnTo>
                    <a:pt x="18" y="26"/>
                  </a:lnTo>
                  <a:lnTo>
                    <a:pt x="18" y="23"/>
                  </a:lnTo>
                  <a:lnTo>
                    <a:pt x="19" y="23"/>
                  </a:lnTo>
                  <a:lnTo>
                    <a:pt x="19" y="16"/>
                  </a:lnTo>
                  <a:lnTo>
                    <a:pt x="21" y="16"/>
                  </a:lnTo>
                  <a:lnTo>
                    <a:pt x="21" y="5"/>
                  </a:lnTo>
                  <a:lnTo>
                    <a:pt x="16" y="5"/>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30" name="Freeform 14">
              <a:extLst>
                <a:ext uri="{FF2B5EF4-FFF2-40B4-BE49-F238E27FC236}">
                  <a16:creationId xmlns:a16="http://schemas.microsoft.com/office/drawing/2014/main" id="{A5FBD1F8-6B88-48D2-810A-EB5319D9B3EF}"/>
                </a:ext>
              </a:extLst>
            </p:cNvPr>
            <p:cNvSpPr>
              <a:spLocks/>
            </p:cNvSpPr>
            <p:nvPr/>
          </p:nvSpPr>
          <p:spPr bwMode="auto">
            <a:xfrm>
              <a:off x="1451" y="2732"/>
              <a:ext cx="46" cy="72"/>
            </a:xfrm>
            <a:custGeom>
              <a:avLst/>
              <a:gdLst>
                <a:gd name="T0" fmla="*/ 39 w 52"/>
                <a:gd name="T1" fmla="*/ 8 h 72"/>
                <a:gd name="T2" fmla="*/ 10 w 52"/>
                <a:gd name="T3" fmla="*/ 71 h 72"/>
                <a:gd name="T4" fmla="*/ 13 w 52"/>
                <a:gd name="T5" fmla="*/ 71 h 72"/>
                <a:gd name="T6" fmla="*/ 45 w 52"/>
                <a:gd name="T7" fmla="*/ 0 h 72"/>
                <a:gd name="T8" fmla="*/ 42 w 52"/>
                <a:gd name="T9" fmla="*/ 0 h 72"/>
                <a:gd name="T10" fmla="*/ 37 w 52"/>
                <a:gd name="T11" fmla="*/ 6 h 72"/>
                <a:gd name="T12" fmla="*/ 37 w 52"/>
                <a:gd name="T13" fmla="*/ 8 h 72"/>
                <a:gd name="T14" fmla="*/ 35 w 52"/>
                <a:gd name="T15" fmla="*/ 8 h 72"/>
                <a:gd name="T16" fmla="*/ 34 w 52"/>
                <a:gd name="T17" fmla="*/ 10 h 72"/>
                <a:gd name="T18" fmla="*/ 25 w 52"/>
                <a:gd name="T19" fmla="*/ 10 h 72"/>
                <a:gd name="T20" fmla="*/ 19 w 52"/>
                <a:gd name="T21" fmla="*/ 2 h 72"/>
                <a:gd name="T22" fmla="*/ 15 w 52"/>
                <a:gd name="T23" fmla="*/ 2 h 72"/>
                <a:gd name="T24" fmla="*/ 13 w 52"/>
                <a:gd name="T25" fmla="*/ 4 h 72"/>
                <a:gd name="T26" fmla="*/ 12 w 52"/>
                <a:gd name="T27" fmla="*/ 4 h 72"/>
                <a:gd name="T28" fmla="*/ 6 w 52"/>
                <a:gd name="T29" fmla="*/ 10 h 72"/>
                <a:gd name="T30" fmla="*/ 6 w 52"/>
                <a:gd name="T31" fmla="*/ 12 h 72"/>
                <a:gd name="T32" fmla="*/ 4 w 52"/>
                <a:gd name="T33" fmla="*/ 12 h 72"/>
                <a:gd name="T34" fmla="*/ 4 w 52"/>
                <a:gd name="T35" fmla="*/ 14 h 72"/>
                <a:gd name="T36" fmla="*/ 3 w 52"/>
                <a:gd name="T37" fmla="*/ 16 h 72"/>
                <a:gd name="T38" fmla="*/ 3 w 52"/>
                <a:gd name="T39" fmla="*/ 18 h 72"/>
                <a:gd name="T40" fmla="*/ 2 w 52"/>
                <a:gd name="T41" fmla="*/ 20 h 72"/>
                <a:gd name="T42" fmla="*/ 2 w 52"/>
                <a:gd name="T43" fmla="*/ 22 h 72"/>
                <a:gd name="T44" fmla="*/ 0 w 52"/>
                <a:gd name="T45" fmla="*/ 23 h 72"/>
                <a:gd name="T46" fmla="*/ 0 w 52"/>
                <a:gd name="T47" fmla="*/ 33 h 72"/>
                <a:gd name="T48" fmla="*/ 2 w 52"/>
                <a:gd name="T49" fmla="*/ 35 h 72"/>
                <a:gd name="T50" fmla="*/ 2 w 52"/>
                <a:gd name="T51" fmla="*/ 37 h 72"/>
                <a:gd name="T52" fmla="*/ 3 w 52"/>
                <a:gd name="T53" fmla="*/ 39 h 72"/>
                <a:gd name="T54" fmla="*/ 4 w 52"/>
                <a:gd name="T55" fmla="*/ 39 h 72"/>
                <a:gd name="T56" fmla="*/ 8 w 52"/>
                <a:gd name="T57" fmla="*/ 41 h 72"/>
                <a:gd name="T58" fmla="*/ 12 w 52"/>
                <a:gd name="T59" fmla="*/ 41 h 72"/>
                <a:gd name="T60" fmla="*/ 13 w 52"/>
                <a:gd name="T61" fmla="*/ 39 h 72"/>
                <a:gd name="T62" fmla="*/ 15 w 52"/>
                <a:gd name="T63" fmla="*/ 39 h 72"/>
                <a:gd name="T64" fmla="*/ 17 w 52"/>
                <a:gd name="T65" fmla="*/ 37 h 72"/>
                <a:gd name="T66" fmla="*/ 17 w 52"/>
                <a:gd name="T67" fmla="*/ 35 h 72"/>
                <a:gd name="T68" fmla="*/ 19 w 52"/>
                <a:gd name="T69" fmla="*/ 35 h 72"/>
                <a:gd name="T70" fmla="*/ 19 w 52"/>
                <a:gd name="T71" fmla="*/ 31 h 72"/>
                <a:gd name="T72" fmla="*/ 20 w 52"/>
                <a:gd name="T73" fmla="*/ 31 h 72"/>
                <a:gd name="T74" fmla="*/ 20 w 52"/>
                <a:gd name="T75" fmla="*/ 29 h 72"/>
                <a:gd name="T76" fmla="*/ 22 w 52"/>
                <a:gd name="T77" fmla="*/ 27 h 72"/>
                <a:gd name="T78" fmla="*/ 22 w 52"/>
                <a:gd name="T79" fmla="*/ 23 h 72"/>
                <a:gd name="T80" fmla="*/ 23 w 52"/>
                <a:gd name="T81" fmla="*/ 22 h 72"/>
                <a:gd name="T82" fmla="*/ 23 w 52"/>
                <a:gd name="T83" fmla="*/ 10 h 72"/>
                <a:gd name="T84" fmla="*/ 25 w 52"/>
                <a:gd name="T85" fmla="*/ 12 h 72"/>
                <a:gd name="T86" fmla="*/ 35 w 52"/>
                <a:gd name="T87" fmla="*/ 12 h 72"/>
                <a:gd name="T88" fmla="*/ 39 w 52"/>
                <a:gd name="T89" fmla="*/ 8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2" h="72">
                  <a:moveTo>
                    <a:pt x="44" y="8"/>
                  </a:moveTo>
                  <a:lnTo>
                    <a:pt x="11" y="71"/>
                  </a:lnTo>
                  <a:lnTo>
                    <a:pt x="15" y="71"/>
                  </a:lnTo>
                  <a:lnTo>
                    <a:pt x="51" y="0"/>
                  </a:lnTo>
                  <a:lnTo>
                    <a:pt x="48" y="0"/>
                  </a:lnTo>
                  <a:lnTo>
                    <a:pt x="42" y="6"/>
                  </a:lnTo>
                  <a:lnTo>
                    <a:pt x="42" y="8"/>
                  </a:lnTo>
                  <a:lnTo>
                    <a:pt x="40" y="8"/>
                  </a:lnTo>
                  <a:lnTo>
                    <a:pt x="38" y="10"/>
                  </a:lnTo>
                  <a:lnTo>
                    <a:pt x="28" y="10"/>
                  </a:lnTo>
                  <a:lnTo>
                    <a:pt x="21" y="2"/>
                  </a:lnTo>
                  <a:lnTo>
                    <a:pt x="17" y="2"/>
                  </a:lnTo>
                  <a:lnTo>
                    <a:pt x="15" y="4"/>
                  </a:lnTo>
                  <a:lnTo>
                    <a:pt x="13" y="4"/>
                  </a:lnTo>
                  <a:lnTo>
                    <a:pt x="7" y="10"/>
                  </a:lnTo>
                  <a:lnTo>
                    <a:pt x="7" y="12"/>
                  </a:lnTo>
                  <a:lnTo>
                    <a:pt x="5" y="12"/>
                  </a:lnTo>
                  <a:lnTo>
                    <a:pt x="5" y="14"/>
                  </a:lnTo>
                  <a:lnTo>
                    <a:pt x="3" y="16"/>
                  </a:lnTo>
                  <a:lnTo>
                    <a:pt x="3" y="18"/>
                  </a:lnTo>
                  <a:lnTo>
                    <a:pt x="2" y="20"/>
                  </a:lnTo>
                  <a:lnTo>
                    <a:pt x="2" y="22"/>
                  </a:lnTo>
                  <a:lnTo>
                    <a:pt x="0" y="23"/>
                  </a:lnTo>
                  <a:lnTo>
                    <a:pt x="0" y="33"/>
                  </a:lnTo>
                  <a:lnTo>
                    <a:pt x="2" y="35"/>
                  </a:lnTo>
                  <a:lnTo>
                    <a:pt x="2" y="37"/>
                  </a:lnTo>
                  <a:lnTo>
                    <a:pt x="3" y="39"/>
                  </a:lnTo>
                  <a:lnTo>
                    <a:pt x="5" y="39"/>
                  </a:lnTo>
                  <a:lnTo>
                    <a:pt x="9" y="41"/>
                  </a:lnTo>
                  <a:lnTo>
                    <a:pt x="13" y="41"/>
                  </a:lnTo>
                  <a:lnTo>
                    <a:pt x="15" y="39"/>
                  </a:lnTo>
                  <a:lnTo>
                    <a:pt x="17" y="39"/>
                  </a:lnTo>
                  <a:lnTo>
                    <a:pt x="19" y="37"/>
                  </a:lnTo>
                  <a:lnTo>
                    <a:pt x="19" y="35"/>
                  </a:lnTo>
                  <a:lnTo>
                    <a:pt x="21" y="35"/>
                  </a:lnTo>
                  <a:lnTo>
                    <a:pt x="21" y="31"/>
                  </a:lnTo>
                  <a:lnTo>
                    <a:pt x="23" y="31"/>
                  </a:lnTo>
                  <a:lnTo>
                    <a:pt x="23" y="29"/>
                  </a:lnTo>
                  <a:lnTo>
                    <a:pt x="25" y="27"/>
                  </a:lnTo>
                  <a:lnTo>
                    <a:pt x="25" y="23"/>
                  </a:lnTo>
                  <a:lnTo>
                    <a:pt x="26" y="22"/>
                  </a:lnTo>
                  <a:lnTo>
                    <a:pt x="26" y="10"/>
                  </a:lnTo>
                  <a:lnTo>
                    <a:pt x="28" y="12"/>
                  </a:lnTo>
                  <a:lnTo>
                    <a:pt x="40" y="12"/>
                  </a:lnTo>
                  <a:lnTo>
                    <a:pt x="44" y="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31" name="Freeform 15">
              <a:extLst>
                <a:ext uri="{FF2B5EF4-FFF2-40B4-BE49-F238E27FC236}">
                  <a16:creationId xmlns:a16="http://schemas.microsoft.com/office/drawing/2014/main" id="{385D235A-069D-43BC-A388-D978797EC190}"/>
                </a:ext>
              </a:extLst>
            </p:cNvPr>
            <p:cNvSpPr>
              <a:spLocks/>
            </p:cNvSpPr>
            <p:nvPr/>
          </p:nvSpPr>
          <p:spPr bwMode="auto">
            <a:xfrm>
              <a:off x="1455" y="2737"/>
              <a:ext cx="19" cy="33"/>
            </a:xfrm>
            <a:custGeom>
              <a:avLst/>
              <a:gdLst>
                <a:gd name="T0" fmla="*/ 13 w 21"/>
                <a:gd name="T1" fmla="*/ 0 h 32"/>
                <a:gd name="T2" fmla="*/ 14 w 21"/>
                <a:gd name="T3" fmla="*/ 0 h 32"/>
                <a:gd name="T4" fmla="*/ 18 w 21"/>
                <a:gd name="T5" fmla="*/ 4 h 32"/>
                <a:gd name="T6" fmla="*/ 18 w 21"/>
                <a:gd name="T7" fmla="*/ 14 h 32"/>
                <a:gd name="T8" fmla="*/ 16 w 21"/>
                <a:gd name="T9" fmla="*/ 16 h 32"/>
                <a:gd name="T10" fmla="*/ 16 w 21"/>
                <a:gd name="T11" fmla="*/ 19 h 32"/>
                <a:gd name="T12" fmla="*/ 14 w 21"/>
                <a:gd name="T13" fmla="*/ 21 h 32"/>
                <a:gd name="T14" fmla="*/ 14 w 21"/>
                <a:gd name="T15" fmla="*/ 23 h 32"/>
                <a:gd name="T16" fmla="*/ 13 w 21"/>
                <a:gd name="T17" fmla="*/ 25 h 32"/>
                <a:gd name="T18" fmla="*/ 13 w 21"/>
                <a:gd name="T19" fmla="*/ 27 h 32"/>
                <a:gd name="T20" fmla="*/ 9 w 21"/>
                <a:gd name="T21" fmla="*/ 31 h 32"/>
                <a:gd name="T22" fmla="*/ 4 w 21"/>
                <a:gd name="T23" fmla="*/ 31 h 32"/>
                <a:gd name="T24" fmla="*/ 0 w 21"/>
                <a:gd name="T25" fmla="*/ 27 h 32"/>
                <a:gd name="T26" fmla="*/ 0 w 21"/>
                <a:gd name="T27" fmla="*/ 19 h 32"/>
                <a:gd name="T28" fmla="*/ 2 w 21"/>
                <a:gd name="T29" fmla="*/ 17 h 32"/>
                <a:gd name="T30" fmla="*/ 2 w 21"/>
                <a:gd name="T31" fmla="*/ 16 h 32"/>
                <a:gd name="T32" fmla="*/ 4 w 21"/>
                <a:gd name="T33" fmla="*/ 14 h 32"/>
                <a:gd name="T34" fmla="*/ 4 w 21"/>
                <a:gd name="T35" fmla="*/ 12 h 32"/>
                <a:gd name="T36" fmla="*/ 7 w 21"/>
                <a:gd name="T37" fmla="*/ 8 h 32"/>
                <a:gd name="T38" fmla="*/ 7 w 21"/>
                <a:gd name="T39" fmla="*/ 6 h 32"/>
                <a:gd name="T40" fmla="*/ 9 w 21"/>
                <a:gd name="T41" fmla="*/ 4 h 32"/>
                <a:gd name="T42" fmla="*/ 9 w 21"/>
                <a:gd name="T43" fmla="*/ 2 h 32"/>
                <a:gd name="T44" fmla="*/ 11 w 21"/>
                <a:gd name="T45" fmla="*/ 2 h 32"/>
                <a:gd name="T46" fmla="*/ 11 w 21"/>
                <a:gd name="T47" fmla="*/ 0 h 32"/>
                <a:gd name="T48" fmla="*/ 13 w 21"/>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 h="32">
                  <a:moveTo>
                    <a:pt x="14" y="0"/>
                  </a:moveTo>
                  <a:lnTo>
                    <a:pt x="16" y="0"/>
                  </a:lnTo>
                  <a:lnTo>
                    <a:pt x="20" y="4"/>
                  </a:lnTo>
                  <a:lnTo>
                    <a:pt x="20" y="14"/>
                  </a:lnTo>
                  <a:lnTo>
                    <a:pt x="18" y="16"/>
                  </a:lnTo>
                  <a:lnTo>
                    <a:pt x="18" y="19"/>
                  </a:lnTo>
                  <a:lnTo>
                    <a:pt x="16" y="21"/>
                  </a:lnTo>
                  <a:lnTo>
                    <a:pt x="16" y="23"/>
                  </a:lnTo>
                  <a:lnTo>
                    <a:pt x="14" y="25"/>
                  </a:lnTo>
                  <a:lnTo>
                    <a:pt x="14" y="27"/>
                  </a:lnTo>
                  <a:lnTo>
                    <a:pt x="10" y="31"/>
                  </a:lnTo>
                  <a:lnTo>
                    <a:pt x="4" y="31"/>
                  </a:lnTo>
                  <a:lnTo>
                    <a:pt x="0" y="27"/>
                  </a:lnTo>
                  <a:lnTo>
                    <a:pt x="0" y="19"/>
                  </a:lnTo>
                  <a:lnTo>
                    <a:pt x="2" y="17"/>
                  </a:lnTo>
                  <a:lnTo>
                    <a:pt x="2" y="16"/>
                  </a:lnTo>
                  <a:lnTo>
                    <a:pt x="4" y="14"/>
                  </a:lnTo>
                  <a:lnTo>
                    <a:pt x="4" y="12"/>
                  </a:lnTo>
                  <a:lnTo>
                    <a:pt x="8" y="8"/>
                  </a:lnTo>
                  <a:lnTo>
                    <a:pt x="8" y="6"/>
                  </a:lnTo>
                  <a:lnTo>
                    <a:pt x="10" y="4"/>
                  </a:lnTo>
                  <a:lnTo>
                    <a:pt x="10" y="2"/>
                  </a:lnTo>
                  <a:lnTo>
                    <a:pt x="12" y="2"/>
                  </a:lnTo>
                  <a:lnTo>
                    <a:pt x="12" y="0"/>
                  </a:lnTo>
                  <a:lnTo>
                    <a:pt x="1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32" name="Freeform 16">
              <a:extLst>
                <a:ext uri="{FF2B5EF4-FFF2-40B4-BE49-F238E27FC236}">
                  <a16:creationId xmlns:a16="http://schemas.microsoft.com/office/drawing/2014/main" id="{99FA8A72-35E6-4E0D-8203-B99B3D5F7C85}"/>
                </a:ext>
              </a:extLst>
            </p:cNvPr>
            <p:cNvSpPr>
              <a:spLocks/>
            </p:cNvSpPr>
            <p:nvPr/>
          </p:nvSpPr>
          <p:spPr bwMode="auto">
            <a:xfrm>
              <a:off x="1481" y="2765"/>
              <a:ext cx="24" cy="39"/>
            </a:xfrm>
            <a:custGeom>
              <a:avLst/>
              <a:gdLst>
                <a:gd name="T0" fmla="*/ 0 w 28"/>
                <a:gd name="T1" fmla="*/ 25 h 39"/>
                <a:gd name="T2" fmla="*/ 0 w 28"/>
                <a:gd name="T3" fmla="*/ 31 h 39"/>
                <a:gd name="T4" fmla="*/ 2 w 28"/>
                <a:gd name="T5" fmla="*/ 33 h 39"/>
                <a:gd name="T6" fmla="*/ 2 w 28"/>
                <a:gd name="T7" fmla="*/ 35 h 39"/>
                <a:gd name="T8" fmla="*/ 4 w 28"/>
                <a:gd name="T9" fmla="*/ 37 h 39"/>
                <a:gd name="T10" fmla="*/ 5 w 28"/>
                <a:gd name="T11" fmla="*/ 37 h 39"/>
                <a:gd name="T12" fmla="*/ 7 w 28"/>
                <a:gd name="T13" fmla="*/ 38 h 39"/>
                <a:gd name="T14" fmla="*/ 11 w 28"/>
                <a:gd name="T15" fmla="*/ 38 h 39"/>
                <a:gd name="T16" fmla="*/ 13 w 28"/>
                <a:gd name="T17" fmla="*/ 37 h 39"/>
                <a:gd name="T18" fmla="*/ 14 w 28"/>
                <a:gd name="T19" fmla="*/ 37 h 39"/>
                <a:gd name="T20" fmla="*/ 19 w 28"/>
                <a:gd name="T21" fmla="*/ 31 h 39"/>
                <a:gd name="T22" fmla="*/ 19 w 28"/>
                <a:gd name="T23" fmla="*/ 29 h 39"/>
                <a:gd name="T24" fmla="*/ 21 w 28"/>
                <a:gd name="T25" fmla="*/ 29 h 39"/>
                <a:gd name="T26" fmla="*/ 21 w 28"/>
                <a:gd name="T27" fmla="*/ 25 h 39"/>
                <a:gd name="T28" fmla="*/ 22 w 28"/>
                <a:gd name="T29" fmla="*/ 25 h 39"/>
                <a:gd name="T30" fmla="*/ 22 w 28"/>
                <a:gd name="T31" fmla="*/ 19 h 39"/>
                <a:gd name="T32" fmla="*/ 24 w 28"/>
                <a:gd name="T33" fmla="*/ 17 h 39"/>
                <a:gd name="T34" fmla="*/ 24 w 28"/>
                <a:gd name="T35" fmla="*/ 6 h 39"/>
                <a:gd name="T36" fmla="*/ 22 w 28"/>
                <a:gd name="T37" fmla="*/ 4 h 39"/>
                <a:gd name="T38" fmla="*/ 22 w 28"/>
                <a:gd name="T39" fmla="*/ 2 h 39"/>
                <a:gd name="T40" fmla="*/ 21 w 28"/>
                <a:gd name="T41" fmla="*/ 2 h 39"/>
                <a:gd name="T42" fmla="*/ 19 w 28"/>
                <a:gd name="T43" fmla="*/ 0 h 39"/>
                <a:gd name="T44" fmla="*/ 14 w 28"/>
                <a:gd name="T45" fmla="*/ 0 h 39"/>
                <a:gd name="T46" fmla="*/ 13 w 28"/>
                <a:gd name="T47" fmla="*/ 2 h 39"/>
                <a:gd name="T48" fmla="*/ 11 w 28"/>
                <a:gd name="T49" fmla="*/ 2 h 39"/>
                <a:gd name="T50" fmla="*/ 5 w 28"/>
                <a:gd name="T51" fmla="*/ 8 h 39"/>
                <a:gd name="T52" fmla="*/ 5 w 28"/>
                <a:gd name="T53" fmla="*/ 10 h 39"/>
                <a:gd name="T54" fmla="*/ 4 w 28"/>
                <a:gd name="T55" fmla="*/ 10 h 39"/>
                <a:gd name="T56" fmla="*/ 4 w 28"/>
                <a:gd name="T57" fmla="*/ 12 h 39"/>
                <a:gd name="T58" fmla="*/ 2 w 28"/>
                <a:gd name="T59" fmla="*/ 13 h 39"/>
                <a:gd name="T60" fmla="*/ 2 w 28"/>
                <a:gd name="T61" fmla="*/ 17 h 39"/>
                <a:gd name="T62" fmla="*/ 0 w 28"/>
                <a:gd name="T63" fmla="*/ 19 h 39"/>
                <a:gd name="T64" fmla="*/ 0 w 28"/>
                <a:gd name="T65" fmla="*/ 25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 h="39">
                  <a:moveTo>
                    <a:pt x="0" y="25"/>
                  </a:moveTo>
                  <a:lnTo>
                    <a:pt x="0" y="31"/>
                  </a:lnTo>
                  <a:lnTo>
                    <a:pt x="2" y="33"/>
                  </a:lnTo>
                  <a:lnTo>
                    <a:pt x="2" y="35"/>
                  </a:lnTo>
                  <a:lnTo>
                    <a:pt x="4" y="37"/>
                  </a:lnTo>
                  <a:lnTo>
                    <a:pt x="6" y="37"/>
                  </a:lnTo>
                  <a:lnTo>
                    <a:pt x="8" y="38"/>
                  </a:lnTo>
                  <a:lnTo>
                    <a:pt x="12" y="38"/>
                  </a:lnTo>
                  <a:lnTo>
                    <a:pt x="14" y="37"/>
                  </a:lnTo>
                  <a:lnTo>
                    <a:pt x="16" y="37"/>
                  </a:lnTo>
                  <a:lnTo>
                    <a:pt x="21" y="31"/>
                  </a:lnTo>
                  <a:lnTo>
                    <a:pt x="21" y="29"/>
                  </a:lnTo>
                  <a:lnTo>
                    <a:pt x="23" y="29"/>
                  </a:lnTo>
                  <a:lnTo>
                    <a:pt x="23" y="25"/>
                  </a:lnTo>
                  <a:lnTo>
                    <a:pt x="25" y="25"/>
                  </a:lnTo>
                  <a:lnTo>
                    <a:pt x="25" y="19"/>
                  </a:lnTo>
                  <a:lnTo>
                    <a:pt x="27" y="17"/>
                  </a:lnTo>
                  <a:lnTo>
                    <a:pt x="27" y="6"/>
                  </a:lnTo>
                  <a:lnTo>
                    <a:pt x="25" y="4"/>
                  </a:lnTo>
                  <a:lnTo>
                    <a:pt x="25" y="2"/>
                  </a:lnTo>
                  <a:lnTo>
                    <a:pt x="23" y="2"/>
                  </a:lnTo>
                  <a:lnTo>
                    <a:pt x="21" y="0"/>
                  </a:lnTo>
                  <a:lnTo>
                    <a:pt x="16" y="0"/>
                  </a:lnTo>
                  <a:lnTo>
                    <a:pt x="14" y="2"/>
                  </a:lnTo>
                  <a:lnTo>
                    <a:pt x="12" y="2"/>
                  </a:lnTo>
                  <a:lnTo>
                    <a:pt x="6" y="8"/>
                  </a:lnTo>
                  <a:lnTo>
                    <a:pt x="6" y="10"/>
                  </a:lnTo>
                  <a:lnTo>
                    <a:pt x="4" y="10"/>
                  </a:lnTo>
                  <a:lnTo>
                    <a:pt x="4" y="12"/>
                  </a:lnTo>
                  <a:lnTo>
                    <a:pt x="2" y="13"/>
                  </a:lnTo>
                  <a:lnTo>
                    <a:pt x="2" y="17"/>
                  </a:lnTo>
                  <a:lnTo>
                    <a:pt x="0" y="19"/>
                  </a:lnTo>
                  <a:lnTo>
                    <a:pt x="0" y="2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33" name="Freeform 17">
              <a:extLst>
                <a:ext uri="{FF2B5EF4-FFF2-40B4-BE49-F238E27FC236}">
                  <a16:creationId xmlns:a16="http://schemas.microsoft.com/office/drawing/2014/main" id="{56CCE130-91A8-4495-83E3-04D714DBF579}"/>
                </a:ext>
              </a:extLst>
            </p:cNvPr>
            <p:cNvSpPr>
              <a:spLocks/>
            </p:cNvSpPr>
            <p:nvPr/>
          </p:nvSpPr>
          <p:spPr bwMode="auto">
            <a:xfrm>
              <a:off x="1486" y="2769"/>
              <a:ext cx="16" cy="32"/>
            </a:xfrm>
            <a:custGeom>
              <a:avLst/>
              <a:gdLst>
                <a:gd name="T0" fmla="*/ 12 w 18"/>
                <a:gd name="T1" fmla="*/ 0 h 32"/>
                <a:gd name="T2" fmla="*/ 13 w 18"/>
                <a:gd name="T3" fmla="*/ 0 h 32"/>
                <a:gd name="T4" fmla="*/ 13 w 18"/>
                <a:gd name="T5" fmla="*/ 2 h 32"/>
                <a:gd name="T6" fmla="*/ 15 w 18"/>
                <a:gd name="T7" fmla="*/ 4 h 32"/>
                <a:gd name="T8" fmla="*/ 15 w 18"/>
                <a:gd name="T9" fmla="*/ 13 h 32"/>
                <a:gd name="T10" fmla="*/ 13 w 18"/>
                <a:gd name="T11" fmla="*/ 15 h 32"/>
                <a:gd name="T12" fmla="*/ 13 w 18"/>
                <a:gd name="T13" fmla="*/ 19 h 32"/>
                <a:gd name="T14" fmla="*/ 12 w 18"/>
                <a:gd name="T15" fmla="*/ 21 h 32"/>
                <a:gd name="T16" fmla="*/ 12 w 18"/>
                <a:gd name="T17" fmla="*/ 23 h 32"/>
                <a:gd name="T18" fmla="*/ 10 w 18"/>
                <a:gd name="T19" fmla="*/ 25 h 32"/>
                <a:gd name="T20" fmla="*/ 10 w 18"/>
                <a:gd name="T21" fmla="*/ 27 h 32"/>
                <a:gd name="T22" fmla="*/ 7 w 18"/>
                <a:gd name="T23" fmla="*/ 31 h 32"/>
                <a:gd name="T24" fmla="*/ 2 w 18"/>
                <a:gd name="T25" fmla="*/ 31 h 32"/>
                <a:gd name="T26" fmla="*/ 2 w 18"/>
                <a:gd name="T27" fmla="*/ 29 h 32"/>
                <a:gd name="T28" fmla="*/ 0 w 18"/>
                <a:gd name="T29" fmla="*/ 27 h 32"/>
                <a:gd name="T30" fmla="*/ 0 w 18"/>
                <a:gd name="T31" fmla="*/ 19 h 32"/>
                <a:gd name="T32" fmla="*/ 2 w 18"/>
                <a:gd name="T33" fmla="*/ 17 h 32"/>
                <a:gd name="T34" fmla="*/ 2 w 18"/>
                <a:gd name="T35" fmla="*/ 13 h 32"/>
                <a:gd name="T36" fmla="*/ 4 w 18"/>
                <a:gd name="T37" fmla="*/ 11 h 32"/>
                <a:gd name="T38" fmla="*/ 4 w 18"/>
                <a:gd name="T39" fmla="*/ 9 h 32"/>
                <a:gd name="T40" fmla="*/ 5 w 18"/>
                <a:gd name="T41" fmla="*/ 8 h 32"/>
                <a:gd name="T42" fmla="*/ 5 w 18"/>
                <a:gd name="T43" fmla="*/ 6 h 32"/>
                <a:gd name="T44" fmla="*/ 10 w 18"/>
                <a:gd name="T45" fmla="*/ 0 h 32"/>
                <a:gd name="T46" fmla="*/ 12 w 18"/>
                <a:gd name="T47" fmla="*/ 0 h 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 h="32">
                  <a:moveTo>
                    <a:pt x="13" y="0"/>
                  </a:moveTo>
                  <a:lnTo>
                    <a:pt x="15" y="0"/>
                  </a:lnTo>
                  <a:lnTo>
                    <a:pt x="15" y="2"/>
                  </a:lnTo>
                  <a:lnTo>
                    <a:pt x="17" y="4"/>
                  </a:lnTo>
                  <a:lnTo>
                    <a:pt x="17" y="13"/>
                  </a:lnTo>
                  <a:lnTo>
                    <a:pt x="15" y="15"/>
                  </a:lnTo>
                  <a:lnTo>
                    <a:pt x="15" y="19"/>
                  </a:lnTo>
                  <a:lnTo>
                    <a:pt x="13" y="21"/>
                  </a:lnTo>
                  <a:lnTo>
                    <a:pt x="13" y="23"/>
                  </a:lnTo>
                  <a:lnTo>
                    <a:pt x="11" y="25"/>
                  </a:lnTo>
                  <a:lnTo>
                    <a:pt x="11" y="27"/>
                  </a:lnTo>
                  <a:lnTo>
                    <a:pt x="8" y="31"/>
                  </a:lnTo>
                  <a:lnTo>
                    <a:pt x="2" y="31"/>
                  </a:lnTo>
                  <a:lnTo>
                    <a:pt x="2" y="29"/>
                  </a:lnTo>
                  <a:lnTo>
                    <a:pt x="0" y="27"/>
                  </a:lnTo>
                  <a:lnTo>
                    <a:pt x="0" y="19"/>
                  </a:lnTo>
                  <a:lnTo>
                    <a:pt x="2" y="17"/>
                  </a:lnTo>
                  <a:lnTo>
                    <a:pt x="2" y="13"/>
                  </a:lnTo>
                  <a:lnTo>
                    <a:pt x="4" y="11"/>
                  </a:lnTo>
                  <a:lnTo>
                    <a:pt x="4" y="9"/>
                  </a:lnTo>
                  <a:lnTo>
                    <a:pt x="6" y="8"/>
                  </a:lnTo>
                  <a:lnTo>
                    <a:pt x="6" y="6"/>
                  </a:lnTo>
                  <a:lnTo>
                    <a:pt x="11" y="0"/>
                  </a:lnTo>
                  <a:lnTo>
                    <a:pt x="13"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34" name="Freeform 18">
              <a:extLst>
                <a:ext uri="{FF2B5EF4-FFF2-40B4-BE49-F238E27FC236}">
                  <a16:creationId xmlns:a16="http://schemas.microsoft.com/office/drawing/2014/main" id="{8EC8FC5E-FA26-4721-850E-B57F7E216184}"/>
                </a:ext>
              </a:extLst>
            </p:cNvPr>
            <p:cNvSpPr>
              <a:spLocks/>
            </p:cNvSpPr>
            <p:nvPr/>
          </p:nvSpPr>
          <p:spPr bwMode="auto">
            <a:xfrm>
              <a:off x="1540" y="2736"/>
              <a:ext cx="63" cy="66"/>
            </a:xfrm>
            <a:custGeom>
              <a:avLst/>
              <a:gdLst>
                <a:gd name="T0" fmla="*/ 0 w 70"/>
                <a:gd name="T1" fmla="*/ 64 h 67"/>
                <a:gd name="T2" fmla="*/ 0 w 70"/>
                <a:gd name="T3" fmla="*/ 66 h 67"/>
                <a:gd name="T4" fmla="*/ 18 w 70"/>
                <a:gd name="T5" fmla="*/ 66 h 67"/>
                <a:gd name="T6" fmla="*/ 18 w 70"/>
                <a:gd name="T7" fmla="*/ 64 h 67"/>
                <a:gd name="T8" fmla="*/ 14 w 70"/>
                <a:gd name="T9" fmla="*/ 64 h 67"/>
                <a:gd name="T10" fmla="*/ 13 w 70"/>
                <a:gd name="T11" fmla="*/ 62 h 67"/>
                <a:gd name="T12" fmla="*/ 11 w 70"/>
                <a:gd name="T13" fmla="*/ 62 h 67"/>
                <a:gd name="T14" fmla="*/ 11 w 70"/>
                <a:gd name="T15" fmla="*/ 12 h 67"/>
                <a:gd name="T16" fmla="*/ 28 w 70"/>
                <a:gd name="T17" fmla="*/ 66 h 67"/>
                <a:gd name="T18" fmla="*/ 30 w 70"/>
                <a:gd name="T19" fmla="*/ 66 h 67"/>
                <a:gd name="T20" fmla="*/ 49 w 70"/>
                <a:gd name="T21" fmla="*/ 12 h 67"/>
                <a:gd name="T22" fmla="*/ 49 w 70"/>
                <a:gd name="T23" fmla="*/ 62 h 67"/>
                <a:gd name="T24" fmla="*/ 47 w 70"/>
                <a:gd name="T25" fmla="*/ 62 h 67"/>
                <a:gd name="T26" fmla="*/ 45 w 70"/>
                <a:gd name="T27" fmla="*/ 64 h 67"/>
                <a:gd name="T28" fmla="*/ 41 w 70"/>
                <a:gd name="T29" fmla="*/ 64 h 67"/>
                <a:gd name="T30" fmla="*/ 41 w 70"/>
                <a:gd name="T31" fmla="*/ 66 h 67"/>
                <a:gd name="T32" fmla="*/ 62 w 70"/>
                <a:gd name="T33" fmla="*/ 66 h 67"/>
                <a:gd name="T34" fmla="*/ 62 w 70"/>
                <a:gd name="T35" fmla="*/ 64 h 67"/>
                <a:gd name="T36" fmla="*/ 59 w 70"/>
                <a:gd name="T37" fmla="*/ 64 h 67"/>
                <a:gd name="T38" fmla="*/ 56 w 70"/>
                <a:gd name="T39" fmla="*/ 60 h 67"/>
                <a:gd name="T40" fmla="*/ 56 w 70"/>
                <a:gd name="T41" fmla="*/ 6 h 67"/>
                <a:gd name="T42" fmla="*/ 59 w 70"/>
                <a:gd name="T43" fmla="*/ 2 h 67"/>
                <a:gd name="T44" fmla="*/ 62 w 70"/>
                <a:gd name="T45" fmla="*/ 2 h 67"/>
                <a:gd name="T46" fmla="*/ 62 w 70"/>
                <a:gd name="T47" fmla="*/ 0 h 67"/>
                <a:gd name="T48" fmla="*/ 49 w 70"/>
                <a:gd name="T49" fmla="*/ 0 h 67"/>
                <a:gd name="T50" fmla="*/ 32 w 70"/>
                <a:gd name="T51" fmla="*/ 50 h 67"/>
                <a:gd name="T52" fmla="*/ 14 w 70"/>
                <a:gd name="T53" fmla="*/ 0 h 67"/>
                <a:gd name="T54" fmla="*/ 0 w 70"/>
                <a:gd name="T55" fmla="*/ 0 h 67"/>
                <a:gd name="T56" fmla="*/ 0 w 70"/>
                <a:gd name="T57" fmla="*/ 2 h 67"/>
                <a:gd name="T58" fmla="*/ 4 w 70"/>
                <a:gd name="T59" fmla="*/ 2 h 67"/>
                <a:gd name="T60" fmla="*/ 7 w 70"/>
                <a:gd name="T61" fmla="*/ 6 h 67"/>
                <a:gd name="T62" fmla="*/ 7 w 70"/>
                <a:gd name="T63" fmla="*/ 60 h 67"/>
                <a:gd name="T64" fmla="*/ 4 w 70"/>
                <a:gd name="T65" fmla="*/ 64 h 67"/>
                <a:gd name="T66" fmla="*/ 0 w 70"/>
                <a:gd name="T67" fmla="*/ 64 h 6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0" h="67">
                  <a:moveTo>
                    <a:pt x="0" y="64"/>
                  </a:moveTo>
                  <a:lnTo>
                    <a:pt x="0" y="66"/>
                  </a:lnTo>
                  <a:lnTo>
                    <a:pt x="20" y="66"/>
                  </a:lnTo>
                  <a:lnTo>
                    <a:pt x="20" y="64"/>
                  </a:lnTo>
                  <a:lnTo>
                    <a:pt x="16" y="64"/>
                  </a:lnTo>
                  <a:lnTo>
                    <a:pt x="14" y="62"/>
                  </a:lnTo>
                  <a:lnTo>
                    <a:pt x="12" y="62"/>
                  </a:lnTo>
                  <a:lnTo>
                    <a:pt x="12" y="12"/>
                  </a:lnTo>
                  <a:lnTo>
                    <a:pt x="31" y="66"/>
                  </a:lnTo>
                  <a:lnTo>
                    <a:pt x="33" y="66"/>
                  </a:lnTo>
                  <a:lnTo>
                    <a:pt x="54" y="12"/>
                  </a:lnTo>
                  <a:lnTo>
                    <a:pt x="54" y="62"/>
                  </a:lnTo>
                  <a:lnTo>
                    <a:pt x="52" y="62"/>
                  </a:lnTo>
                  <a:lnTo>
                    <a:pt x="50" y="64"/>
                  </a:lnTo>
                  <a:lnTo>
                    <a:pt x="46" y="64"/>
                  </a:lnTo>
                  <a:lnTo>
                    <a:pt x="46" y="66"/>
                  </a:lnTo>
                  <a:lnTo>
                    <a:pt x="69" y="66"/>
                  </a:lnTo>
                  <a:lnTo>
                    <a:pt x="69" y="64"/>
                  </a:lnTo>
                  <a:lnTo>
                    <a:pt x="66" y="64"/>
                  </a:lnTo>
                  <a:lnTo>
                    <a:pt x="62" y="60"/>
                  </a:lnTo>
                  <a:lnTo>
                    <a:pt x="62" y="6"/>
                  </a:lnTo>
                  <a:lnTo>
                    <a:pt x="66" y="2"/>
                  </a:lnTo>
                  <a:lnTo>
                    <a:pt x="69" y="2"/>
                  </a:lnTo>
                  <a:lnTo>
                    <a:pt x="69" y="0"/>
                  </a:lnTo>
                  <a:lnTo>
                    <a:pt x="54" y="0"/>
                  </a:lnTo>
                  <a:lnTo>
                    <a:pt x="35" y="50"/>
                  </a:lnTo>
                  <a:lnTo>
                    <a:pt x="16" y="0"/>
                  </a:lnTo>
                  <a:lnTo>
                    <a:pt x="0" y="0"/>
                  </a:lnTo>
                  <a:lnTo>
                    <a:pt x="0" y="2"/>
                  </a:lnTo>
                  <a:lnTo>
                    <a:pt x="4" y="2"/>
                  </a:lnTo>
                  <a:lnTo>
                    <a:pt x="8" y="6"/>
                  </a:lnTo>
                  <a:lnTo>
                    <a:pt x="8" y="60"/>
                  </a:lnTo>
                  <a:lnTo>
                    <a:pt x="4" y="64"/>
                  </a:lnTo>
                  <a:lnTo>
                    <a:pt x="0" y="64"/>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35" name="Freeform 19">
              <a:extLst>
                <a:ext uri="{FF2B5EF4-FFF2-40B4-BE49-F238E27FC236}">
                  <a16:creationId xmlns:a16="http://schemas.microsoft.com/office/drawing/2014/main" id="{55529EE3-7903-4272-AD2B-75CC4DF09EE0}"/>
                </a:ext>
              </a:extLst>
            </p:cNvPr>
            <p:cNvSpPr>
              <a:spLocks/>
            </p:cNvSpPr>
            <p:nvPr/>
          </p:nvSpPr>
          <p:spPr bwMode="auto">
            <a:xfrm>
              <a:off x="1620" y="2798"/>
              <a:ext cx="29" cy="41"/>
            </a:xfrm>
            <a:custGeom>
              <a:avLst/>
              <a:gdLst>
                <a:gd name="T0" fmla="*/ 11 w 33"/>
                <a:gd name="T1" fmla="*/ 2 h 41"/>
                <a:gd name="T2" fmla="*/ 7 w 33"/>
                <a:gd name="T3" fmla="*/ 3 h 41"/>
                <a:gd name="T4" fmla="*/ 4 w 33"/>
                <a:gd name="T5" fmla="*/ 6 h 41"/>
                <a:gd name="T6" fmla="*/ 3 w 33"/>
                <a:gd name="T7" fmla="*/ 10 h 41"/>
                <a:gd name="T8" fmla="*/ 2 w 33"/>
                <a:gd name="T9" fmla="*/ 13 h 41"/>
                <a:gd name="T10" fmla="*/ 0 w 33"/>
                <a:gd name="T11" fmla="*/ 28 h 41"/>
                <a:gd name="T12" fmla="*/ 2 w 33"/>
                <a:gd name="T13" fmla="*/ 31 h 41"/>
                <a:gd name="T14" fmla="*/ 3 w 33"/>
                <a:gd name="T15" fmla="*/ 35 h 41"/>
                <a:gd name="T16" fmla="*/ 4 w 33"/>
                <a:gd name="T17" fmla="*/ 38 h 41"/>
                <a:gd name="T18" fmla="*/ 7 w 33"/>
                <a:gd name="T19" fmla="*/ 40 h 41"/>
                <a:gd name="T20" fmla="*/ 21 w 33"/>
                <a:gd name="T21" fmla="*/ 38 h 41"/>
                <a:gd name="T22" fmla="*/ 24 w 33"/>
                <a:gd name="T23" fmla="*/ 35 h 41"/>
                <a:gd name="T24" fmla="*/ 25 w 33"/>
                <a:gd name="T25" fmla="*/ 31 h 41"/>
                <a:gd name="T26" fmla="*/ 26 w 33"/>
                <a:gd name="T27" fmla="*/ 28 h 41"/>
                <a:gd name="T28" fmla="*/ 28 w 33"/>
                <a:gd name="T29" fmla="*/ 13 h 41"/>
                <a:gd name="T30" fmla="*/ 26 w 33"/>
                <a:gd name="T31" fmla="*/ 10 h 41"/>
                <a:gd name="T32" fmla="*/ 25 w 33"/>
                <a:gd name="T33" fmla="*/ 6 h 41"/>
                <a:gd name="T34" fmla="*/ 22 w 33"/>
                <a:gd name="T35" fmla="*/ 3 h 41"/>
                <a:gd name="T36" fmla="*/ 18 w 33"/>
                <a:gd name="T37" fmla="*/ 6 h 41"/>
                <a:gd name="T38" fmla="*/ 21 w 33"/>
                <a:gd name="T39" fmla="*/ 10 h 41"/>
                <a:gd name="T40" fmla="*/ 22 w 33"/>
                <a:gd name="T41" fmla="*/ 17 h 41"/>
                <a:gd name="T42" fmla="*/ 21 w 33"/>
                <a:gd name="T43" fmla="*/ 31 h 41"/>
                <a:gd name="T44" fmla="*/ 18 w 33"/>
                <a:gd name="T45" fmla="*/ 37 h 41"/>
                <a:gd name="T46" fmla="*/ 12 w 33"/>
                <a:gd name="T47" fmla="*/ 38 h 41"/>
                <a:gd name="T48" fmla="*/ 10 w 33"/>
                <a:gd name="T49" fmla="*/ 37 h 41"/>
                <a:gd name="T50" fmla="*/ 7 w 33"/>
                <a:gd name="T51" fmla="*/ 30 h 41"/>
                <a:gd name="T52" fmla="*/ 5 w 33"/>
                <a:gd name="T53" fmla="*/ 26 h 41"/>
                <a:gd name="T54" fmla="*/ 7 w 33"/>
                <a:gd name="T55" fmla="*/ 13 h 41"/>
                <a:gd name="T56" fmla="*/ 10 w 33"/>
                <a:gd name="T57" fmla="*/ 6 h 41"/>
                <a:gd name="T58" fmla="*/ 12 w 33"/>
                <a:gd name="T59" fmla="*/ 3 h 41"/>
                <a:gd name="T60" fmla="*/ 21 w 33"/>
                <a:gd name="T61" fmla="*/ 2 h 41"/>
                <a:gd name="T62" fmla="*/ 17 w 33"/>
                <a:gd name="T63" fmla="*/ 0 h 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3" h="41">
                  <a:moveTo>
                    <a:pt x="13" y="0"/>
                  </a:moveTo>
                  <a:lnTo>
                    <a:pt x="13" y="2"/>
                  </a:lnTo>
                  <a:lnTo>
                    <a:pt x="8" y="2"/>
                  </a:lnTo>
                  <a:lnTo>
                    <a:pt x="8" y="3"/>
                  </a:lnTo>
                  <a:lnTo>
                    <a:pt x="4" y="4"/>
                  </a:lnTo>
                  <a:lnTo>
                    <a:pt x="4" y="6"/>
                  </a:lnTo>
                  <a:lnTo>
                    <a:pt x="3" y="6"/>
                  </a:lnTo>
                  <a:lnTo>
                    <a:pt x="3" y="10"/>
                  </a:lnTo>
                  <a:lnTo>
                    <a:pt x="2" y="10"/>
                  </a:lnTo>
                  <a:lnTo>
                    <a:pt x="2" y="13"/>
                  </a:lnTo>
                  <a:lnTo>
                    <a:pt x="0" y="13"/>
                  </a:lnTo>
                  <a:lnTo>
                    <a:pt x="0" y="28"/>
                  </a:lnTo>
                  <a:lnTo>
                    <a:pt x="2" y="28"/>
                  </a:lnTo>
                  <a:lnTo>
                    <a:pt x="2" y="31"/>
                  </a:lnTo>
                  <a:lnTo>
                    <a:pt x="3" y="31"/>
                  </a:lnTo>
                  <a:lnTo>
                    <a:pt x="3" y="35"/>
                  </a:lnTo>
                  <a:lnTo>
                    <a:pt x="4" y="35"/>
                  </a:lnTo>
                  <a:lnTo>
                    <a:pt x="4" y="38"/>
                  </a:lnTo>
                  <a:lnTo>
                    <a:pt x="8" y="38"/>
                  </a:lnTo>
                  <a:lnTo>
                    <a:pt x="8" y="40"/>
                  </a:lnTo>
                  <a:lnTo>
                    <a:pt x="24" y="40"/>
                  </a:lnTo>
                  <a:lnTo>
                    <a:pt x="24" y="38"/>
                  </a:lnTo>
                  <a:lnTo>
                    <a:pt x="27" y="38"/>
                  </a:lnTo>
                  <a:lnTo>
                    <a:pt x="27" y="35"/>
                  </a:lnTo>
                  <a:lnTo>
                    <a:pt x="29" y="35"/>
                  </a:lnTo>
                  <a:lnTo>
                    <a:pt x="29" y="31"/>
                  </a:lnTo>
                  <a:lnTo>
                    <a:pt x="30" y="31"/>
                  </a:lnTo>
                  <a:lnTo>
                    <a:pt x="30" y="28"/>
                  </a:lnTo>
                  <a:lnTo>
                    <a:pt x="32" y="28"/>
                  </a:lnTo>
                  <a:lnTo>
                    <a:pt x="32" y="13"/>
                  </a:lnTo>
                  <a:lnTo>
                    <a:pt x="30" y="13"/>
                  </a:lnTo>
                  <a:lnTo>
                    <a:pt x="30" y="10"/>
                  </a:lnTo>
                  <a:lnTo>
                    <a:pt x="29" y="10"/>
                  </a:lnTo>
                  <a:lnTo>
                    <a:pt x="29" y="6"/>
                  </a:lnTo>
                  <a:lnTo>
                    <a:pt x="27" y="6"/>
                  </a:lnTo>
                  <a:lnTo>
                    <a:pt x="25" y="3"/>
                  </a:lnTo>
                  <a:lnTo>
                    <a:pt x="19" y="3"/>
                  </a:lnTo>
                  <a:lnTo>
                    <a:pt x="21" y="6"/>
                  </a:lnTo>
                  <a:lnTo>
                    <a:pt x="23" y="6"/>
                  </a:lnTo>
                  <a:lnTo>
                    <a:pt x="24" y="10"/>
                  </a:lnTo>
                  <a:lnTo>
                    <a:pt x="24" y="17"/>
                  </a:lnTo>
                  <a:lnTo>
                    <a:pt x="25" y="17"/>
                  </a:lnTo>
                  <a:lnTo>
                    <a:pt x="25" y="31"/>
                  </a:lnTo>
                  <a:lnTo>
                    <a:pt x="24" y="31"/>
                  </a:lnTo>
                  <a:lnTo>
                    <a:pt x="24" y="35"/>
                  </a:lnTo>
                  <a:lnTo>
                    <a:pt x="21" y="37"/>
                  </a:lnTo>
                  <a:lnTo>
                    <a:pt x="21" y="38"/>
                  </a:lnTo>
                  <a:lnTo>
                    <a:pt x="14" y="38"/>
                  </a:lnTo>
                  <a:lnTo>
                    <a:pt x="14" y="37"/>
                  </a:lnTo>
                  <a:lnTo>
                    <a:pt x="11" y="37"/>
                  </a:lnTo>
                  <a:lnTo>
                    <a:pt x="9" y="33"/>
                  </a:lnTo>
                  <a:lnTo>
                    <a:pt x="8" y="30"/>
                  </a:lnTo>
                  <a:lnTo>
                    <a:pt x="8" y="26"/>
                  </a:lnTo>
                  <a:lnTo>
                    <a:pt x="6" y="26"/>
                  </a:lnTo>
                  <a:lnTo>
                    <a:pt x="6" y="13"/>
                  </a:lnTo>
                  <a:lnTo>
                    <a:pt x="8" y="13"/>
                  </a:lnTo>
                  <a:lnTo>
                    <a:pt x="8" y="8"/>
                  </a:lnTo>
                  <a:lnTo>
                    <a:pt x="11" y="6"/>
                  </a:lnTo>
                  <a:lnTo>
                    <a:pt x="11" y="4"/>
                  </a:lnTo>
                  <a:lnTo>
                    <a:pt x="14" y="3"/>
                  </a:lnTo>
                  <a:lnTo>
                    <a:pt x="24" y="3"/>
                  </a:lnTo>
                  <a:lnTo>
                    <a:pt x="24" y="2"/>
                  </a:lnTo>
                  <a:lnTo>
                    <a:pt x="19" y="2"/>
                  </a:lnTo>
                  <a:lnTo>
                    <a:pt x="19" y="0"/>
                  </a:lnTo>
                  <a:lnTo>
                    <a:pt x="13" y="0"/>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36" name="Freeform 20">
              <a:extLst>
                <a:ext uri="{FF2B5EF4-FFF2-40B4-BE49-F238E27FC236}">
                  <a16:creationId xmlns:a16="http://schemas.microsoft.com/office/drawing/2014/main" id="{F43C8CB7-AE7F-4EBD-A030-C066118A1432}"/>
                </a:ext>
              </a:extLst>
            </p:cNvPr>
            <p:cNvSpPr>
              <a:spLocks/>
            </p:cNvSpPr>
            <p:nvPr/>
          </p:nvSpPr>
          <p:spPr bwMode="auto">
            <a:xfrm>
              <a:off x="1620" y="2798"/>
              <a:ext cx="34" cy="47"/>
            </a:xfrm>
            <a:custGeom>
              <a:avLst/>
              <a:gdLst>
                <a:gd name="T0" fmla="*/ 0 w 39"/>
                <a:gd name="T1" fmla="*/ 23 h 47"/>
                <a:gd name="T2" fmla="*/ 0 w 39"/>
                <a:gd name="T3" fmla="*/ 30 h 47"/>
                <a:gd name="T4" fmla="*/ 2 w 39"/>
                <a:gd name="T5" fmla="*/ 32 h 47"/>
                <a:gd name="T6" fmla="*/ 2 w 39"/>
                <a:gd name="T7" fmla="*/ 34 h 47"/>
                <a:gd name="T8" fmla="*/ 3 w 39"/>
                <a:gd name="T9" fmla="*/ 36 h 47"/>
                <a:gd name="T10" fmla="*/ 3 w 39"/>
                <a:gd name="T11" fmla="*/ 38 h 47"/>
                <a:gd name="T12" fmla="*/ 4 w 39"/>
                <a:gd name="T13" fmla="*/ 40 h 47"/>
                <a:gd name="T14" fmla="*/ 4 w 39"/>
                <a:gd name="T15" fmla="*/ 42 h 47"/>
                <a:gd name="T16" fmla="*/ 6 w 39"/>
                <a:gd name="T17" fmla="*/ 42 h 47"/>
                <a:gd name="T18" fmla="*/ 8 w 39"/>
                <a:gd name="T19" fmla="*/ 44 h 47"/>
                <a:gd name="T20" fmla="*/ 10 w 39"/>
                <a:gd name="T21" fmla="*/ 44 h 47"/>
                <a:gd name="T22" fmla="*/ 11 w 39"/>
                <a:gd name="T23" fmla="*/ 46 h 47"/>
                <a:gd name="T24" fmla="*/ 22 w 39"/>
                <a:gd name="T25" fmla="*/ 46 h 47"/>
                <a:gd name="T26" fmla="*/ 24 w 39"/>
                <a:gd name="T27" fmla="*/ 44 h 47"/>
                <a:gd name="T28" fmla="*/ 24 w 39"/>
                <a:gd name="T29" fmla="*/ 44 h 47"/>
                <a:gd name="T30" fmla="*/ 26 w 39"/>
                <a:gd name="T31" fmla="*/ 42 h 47"/>
                <a:gd name="T32" fmla="*/ 28 w 39"/>
                <a:gd name="T33" fmla="*/ 42 h 47"/>
                <a:gd name="T34" fmla="*/ 28 w 39"/>
                <a:gd name="T35" fmla="*/ 40 h 47"/>
                <a:gd name="T36" fmla="*/ 30 w 39"/>
                <a:gd name="T37" fmla="*/ 38 h 47"/>
                <a:gd name="T38" fmla="*/ 30 w 39"/>
                <a:gd name="T39" fmla="*/ 36 h 47"/>
                <a:gd name="T40" fmla="*/ 31 w 39"/>
                <a:gd name="T41" fmla="*/ 34 h 47"/>
                <a:gd name="T42" fmla="*/ 31 w 39"/>
                <a:gd name="T43" fmla="*/ 32 h 47"/>
                <a:gd name="T44" fmla="*/ 33 w 39"/>
                <a:gd name="T45" fmla="*/ 30 h 47"/>
                <a:gd name="T46" fmla="*/ 33 w 39"/>
                <a:gd name="T47" fmla="*/ 15 h 47"/>
                <a:gd name="T48" fmla="*/ 31 w 39"/>
                <a:gd name="T49" fmla="*/ 13 h 47"/>
                <a:gd name="T50" fmla="*/ 31 w 39"/>
                <a:gd name="T51" fmla="*/ 11 h 47"/>
                <a:gd name="T52" fmla="*/ 30 w 39"/>
                <a:gd name="T53" fmla="*/ 9 h 47"/>
                <a:gd name="T54" fmla="*/ 30 w 39"/>
                <a:gd name="T55" fmla="*/ 7 h 47"/>
                <a:gd name="T56" fmla="*/ 24 w 39"/>
                <a:gd name="T57" fmla="*/ 2 h 47"/>
                <a:gd name="T58" fmla="*/ 22 w 39"/>
                <a:gd name="T59" fmla="*/ 2 h 47"/>
                <a:gd name="T60" fmla="*/ 20 w 39"/>
                <a:gd name="T61" fmla="*/ 0 h 47"/>
                <a:gd name="T62" fmla="*/ 13 w 39"/>
                <a:gd name="T63" fmla="*/ 0 h 47"/>
                <a:gd name="T64" fmla="*/ 11 w 39"/>
                <a:gd name="T65" fmla="*/ 2 h 47"/>
                <a:gd name="T66" fmla="*/ 8 w 39"/>
                <a:gd name="T67" fmla="*/ 2 h 47"/>
                <a:gd name="T68" fmla="*/ 3 w 39"/>
                <a:gd name="T69" fmla="*/ 7 h 47"/>
                <a:gd name="T70" fmla="*/ 3 w 39"/>
                <a:gd name="T71" fmla="*/ 9 h 47"/>
                <a:gd name="T72" fmla="*/ 2 w 39"/>
                <a:gd name="T73" fmla="*/ 11 h 47"/>
                <a:gd name="T74" fmla="*/ 2 w 39"/>
                <a:gd name="T75" fmla="*/ 13 h 47"/>
                <a:gd name="T76" fmla="*/ 0 w 39"/>
                <a:gd name="T77" fmla="*/ 15 h 47"/>
                <a:gd name="T78" fmla="*/ 0 w 39"/>
                <a:gd name="T79" fmla="*/ 23 h 4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9" h="47">
                  <a:moveTo>
                    <a:pt x="0" y="23"/>
                  </a:moveTo>
                  <a:lnTo>
                    <a:pt x="0" y="30"/>
                  </a:lnTo>
                  <a:lnTo>
                    <a:pt x="2" y="32"/>
                  </a:lnTo>
                  <a:lnTo>
                    <a:pt x="2" y="34"/>
                  </a:lnTo>
                  <a:lnTo>
                    <a:pt x="3" y="36"/>
                  </a:lnTo>
                  <a:lnTo>
                    <a:pt x="3" y="38"/>
                  </a:lnTo>
                  <a:lnTo>
                    <a:pt x="5" y="40"/>
                  </a:lnTo>
                  <a:lnTo>
                    <a:pt x="5" y="42"/>
                  </a:lnTo>
                  <a:lnTo>
                    <a:pt x="7" y="42"/>
                  </a:lnTo>
                  <a:lnTo>
                    <a:pt x="9" y="44"/>
                  </a:lnTo>
                  <a:lnTo>
                    <a:pt x="11" y="44"/>
                  </a:lnTo>
                  <a:lnTo>
                    <a:pt x="13" y="46"/>
                  </a:lnTo>
                  <a:lnTo>
                    <a:pt x="25" y="46"/>
                  </a:lnTo>
                  <a:lnTo>
                    <a:pt x="27" y="44"/>
                  </a:lnTo>
                  <a:lnTo>
                    <a:pt x="28" y="44"/>
                  </a:lnTo>
                  <a:lnTo>
                    <a:pt x="30" y="42"/>
                  </a:lnTo>
                  <a:lnTo>
                    <a:pt x="32" y="42"/>
                  </a:lnTo>
                  <a:lnTo>
                    <a:pt x="32" y="40"/>
                  </a:lnTo>
                  <a:lnTo>
                    <a:pt x="34" y="38"/>
                  </a:lnTo>
                  <a:lnTo>
                    <a:pt x="34" y="36"/>
                  </a:lnTo>
                  <a:lnTo>
                    <a:pt x="36" y="34"/>
                  </a:lnTo>
                  <a:lnTo>
                    <a:pt x="36" y="32"/>
                  </a:lnTo>
                  <a:lnTo>
                    <a:pt x="38" y="30"/>
                  </a:lnTo>
                  <a:lnTo>
                    <a:pt x="38" y="15"/>
                  </a:lnTo>
                  <a:lnTo>
                    <a:pt x="36" y="13"/>
                  </a:lnTo>
                  <a:lnTo>
                    <a:pt x="36" y="11"/>
                  </a:lnTo>
                  <a:lnTo>
                    <a:pt x="34" y="9"/>
                  </a:lnTo>
                  <a:lnTo>
                    <a:pt x="34" y="7"/>
                  </a:lnTo>
                  <a:lnTo>
                    <a:pt x="28" y="2"/>
                  </a:lnTo>
                  <a:lnTo>
                    <a:pt x="25" y="2"/>
                  </a:lnTo>
                  <a:lnTo>
                    <a:pt x="23" y="0"/>
                  </a:lnTo>
                  <a:lnTo>
                    <a:pt x="15" y="0"/>
                  </a:lnTo>
                  <a:lnTo>
                    <a:pt x="13" y="2"/>
                  </a:lnTo>
                  <a:lnTo>
                    <a:pt x="9" y="2"/>
                  </a:lnTo>
                  <a:lnTo>
                    <a:pt x="3" y="7"/>
                  </a:lnTo>
                  <a:lnTo>
                    <a:pt x="3" y="9"/>
                  </a:lnTo>
                  <a:lnTo>
                    <a:pt x="2" y="11"/>
                  </a:lnTo>
                  <a:lnTo>
                    <a:pt x="2" y="13"/>
                  </a:lnTo>
                  <a:lnTo>
                    <a:pt x="0" y="15"/>
                  </a:lnTo>
                  <a:lnTo>
                    <a:pt x="0" y="2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37" name="Freeform 21">
              <a:extLst>
                <a:ext uri="{FF2B5EF4-FFF2-40B4-BE49-F238E27FC236}">
                  <a16:creationId xmlns:a16="http://schemas.microsoft.com/office/drawing/2014/main" id="{D12E0E0F-28F8-4C49-B103-F15BF96700E4}"/>
                </a:ext>
              </a:extLst>
            </p:cNvPr>
            <p:cNvSpPr>
              <a:spLocks/>
            </p:cNvSpPr>
            <p:nvPr/>
          </p:nvSpPr>
          <p:spPr bwMode="auto">
            <a:xfrm>
              <a:off x="1626" y="2800"/>
              <a:ext cx="21" cy="43"/>
            </a:xfrm>
            <a:custGeom>
              <a:avLst/>
              <a:gdLst>
                <a:gd name="T0" fmla="*/ 11 w 24"/>
                <a:gd name="T1" fmla="*/ 0 h 43"/>
                <a:gd name="T2" fmla="*/ 12 w 24"/>
                <a:gd name="T3" fmla="*/ 0 h 43"/>
                <a:gd name="T4" fmla="*/ 14 w 24"/>
                <a:gd name="T5" fmla="*/ 2 h 43"/>
                <a:gd name="T6" fmla="*/ 16 w 24"/>
                <a:gd name="T7" fmla="*/ 2 h 43"/>
                <a:gd name="T8" fmla="*/ 16 w 24"/>
                <a:gd name="T9" fmla="*/ 3 h 43"/>
                <a:gd name="T10" fmla="*/ 18 w 24"/>
                <a:gd name="T11" fmla="*/ 7 h 43"/>
                <a:gd name="T12" fmla="*/ 18 w 24"/>
                <a:gd name="T13" fmla="*/ 15 h 43"/>
                <a:gd name="T14" fmla="*/ 20 w 24"/>
                <a:gd name="T15" fmla="*/ 17 h 43"/>
                <a:gd name="T16" fmla="*/ 20 w 24"/>
                <a:gd name="T17" fmla="*/ 32 h 43"/>
                <a:gd name="T18" fmla="*/ 18 w 24"/>
                <a:gd name="T19" fmla="*/ 34 h 43"/>
                <a:gd name="T20" fmla="*/ 18 w 24"/>
                <a:gd name="T21" fmla="*/ 38 h 43"/>
                <a:gd name="T22" fmla="*/ 18 w 24"/>
                <a:gd name="T23" fmla="*/ 38 h 43"/>
                <a:gd name="T24" fmla="*/ 18 w 24"/>
                <a:gd name="T25" fmla="*/ 40 h 43"/>
                <a:gd name="T26" fmla="*/ 16 w 24"/>
                <a:gd name="T27" fmla="*/ 40 h 43"/>
                <a:gd name="T28" fmla="*/ 16 w 24"/>
                <a:gd name="T29" fmla="*/ 42 h 43"/>
                <a:gd name="T30" fmla="*/ 11 w 24"/>
                <a:gd name="T31" fmla="*/ 42 h 43"/>
                <a:gd name="T32" fmla="*/ 9 w 24"/>
                <a:gd name="T33" fmla="*/ 40 h 43"/>
                <a:gd name="T34" fmla="*/ 7 w 24"/>
                <a:gd name="T35" fmla="*/ 40 h 43"/>
                <a:gd name="T36" fmla="*/ 4 w 24"/>
                <a:gd name="T37" fmla="*/ 36 h 43"/>
                <a:gd name="T38" fmla="*/ 4 w 24"/>
                <a:gd name="T39" fmla="*/ 34 h 43"/>
                <a:gd name="T40" fmla="*/ 2 w 24"/>
                <a:gd name="T41" fmla="*/ 32 h 43"/>
                <a:gd name="T42" fmla="*/ 2 w 24"/>
                <a:gd name="T43" fmla="*/ 28 h 43"/>
                <a:gd name="T44" fmla="*/ 0 w 24"/>
                <a:gd name="T45" fmla="*/ 26 h 43"/>
                <a:gd name="T46" fmla="*/ 0 w 24"/>
                <a:gd name="T47" fmla="*/ 13 h 43"/>
                <a:gd name="T48" fmla="*/ 2 w 24"/>
                <a:gd name="T49" fmla="*/ 11 h 43"/>
                <a:gd name="T50" fmla="*/ 2 w 24"/>
                <a:gd name="T51" fmla="*/ 5 h 43"/>
                <a:gd name="T52" fmla="*/ 4 w 24"/>
                <a:gd name="T53" fmla="*/ 5 h 43"/>
                <a:gd name="T54" fmla="*/ 4 w 24"/>
                <a:gd name="T55" fmla="*/ 3 h 43"/>
                <a:gd name="T56" fmla="*/ 5 w 24"/>
                <a:gd name="T57" fmla="*/ 3 h 43"/>
                <a:gd name="T58" fmla="*/ 5 w 24"/>
                <a:gd name="T59" fmla="*/ 2 h 43"/>
                <a:gd name="T60" fmla="*/ 7 w 24"/>
                <a:gd name="T61" fmla="*/ 2 h 43"/>
                <a:gd name="T62" fmla="*/ 7 w 24"/>
                <a:gd name="T63" fmla="*/ 0 h 43"/>
                <a:gd name="T64" fmla="*/ 11 w 24"/>
                <a:gd name="T65" fmla="*/ 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 h="43">
                  <a:moveTo>
                    <a:pt x="12" y="0"/>
                  </a:moveTo>
                  <a:lnTo>
                    <a:pt x="14" y="0"/>
                  </a:lnTo>
                  <a:lnTo>
                    <a:pt x="16" y="2"/>
                  </a:lnTo>
                  <a:lnTo>
                    <a:pt x="18" y="2"/>
                  </a:lnTo>
                  <a:lnTo>
                    <a:pt x="18" y="3"/>
                  </a:lnTo>
                  <a:lnTo>
                    <a:pt x="21" y="7"/>
                  </a:lnTo>
                  <a:lnTo>
                    <a:pt x="21" y="15"/>
                  </a:lnTo>
                  <a:lnTo>
                    <a:pt x="23" y="17"/>
                  </a:lnTo>
                  <a:lnTo>
                    <a:pt x="23" y="32"/>
                  </a:lnTo>
                  <a:lnTo>
                    <a:pt x="21" y="34"/>
                  </a:lnTo>
                  <a:lnTo>
                    <a:pt x="21" y="38"/>
                  </a:lnTo>
                  <a:lnTo>
                    <a:pt x="20" y="38"/>
                  </a:lnTo>
                  <a:lnTo>
                    <a:pt x="20" y="40"/>
                  </a:lnTo>
                  <a:lnTo>
                    <a:pt x="18" y="40"/>
                  </a:lnTo>
                  <a:lnTo>
                    <a:pt x="18" y="42"/>
                  </a:lnTo>
                  <a:lnTo>
                    <a:pt x="12" y="42"/>
                  </a:lnTo>
                  <a:lnTo>
                    <a:pt x="10" y="40"/>
                  </a:lnTo>
                  <a:lnTo>
                    <a:pt x="8" y="40"/>
                  </a:lnTo>
                  <a:lnTo>
                    <a:pt x="4" y="36"/>
                  </a:lnTo>
                  <a:lnTo>
                    <a:pt x="4" y="34"/>
                  </a:lnTo>
                  <a:lnTo>
                    <a:pt x="2" y="32"/>
                  </a:lnTo>
                  <a:lnTo>
                    <a:pt x="2" y="28"/>
                  </a:lnTo>
                  <a:lnTo>
                    <a:pt x="0" y="26"/>
                  </a:lnTo>
                  <a:lnTo>
                    <a:pt x="0" y="13"/>
                  </a:lnTo>
                  <a:lnTo>
                    <a:pt x="2" y="11"/>
                  </a:lnTo>
                  <a:lnTo>
                    <a:pt x="2" y="5"/>
                  </a:lnTo>
                  <a:lnTo>
                    <a:pt x="4" y="5"/>
                  </a:lnTo>
                  <a:lnTo>
                    <a:pt x="4" y="3"/>
                  </a:lnTo>
                  <a:lnTo>
                    <a:pt x="6" y="3"/>
                  </a:lnTo>
                  <a:lnTo>
                    <a:pt x="6" y="2"/>
                  </a:lnTo>
                  <a:lnTo>
                    <a:pt x="8" y="2"/>
                  </a:lnTo>
                  <a:lnTo>
                    <a:pt x="8" y="0"/>
                  </a:lnTo>
                  <a:lnTo>
                    <a:pt x="1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38" name="Freeform 22">
              <a:extLst>
                <a:ext uri="{FF2B5EF4-FFF2-40B4-BE49-F238E27FC236}">
                  <a16:creationId xmlns:a16="http://schemas.microsoft.com/office/drawing/2014/main" id="{71763BFC-6C9D-4703-8524-53089CD98B6D}"/>
                </a:ext>
              </a:extLst>
            </p:cNvPr>
            <p:cNvSpPr>
              <a:spLocks/>
            </p:cNvSpPr>
            <p:nvPr/>
          </p:nvSpPr>
          <p:spPr bwMode="auto">
            <a:xfrm>
              <a:off x="692" y="1943"/>
              <a:ext cx="75" cy="69"/>
            </a:xfrm>
            <a:custGeom>
              <a:avLst/>
              <a:gdLst>
                <a:gd name="T0" fmla="*/ 0 w 84"/>
                <a:gd name="T1" fmla="*/ 66 h 69"/>
                <a:gd name="T2" fmla="*/ 0 w 84"/>
                <a:gd name="T3" fmla="*/ 68 h 69"/>
                <a:gd name="T4" fmla="*/ 19 w 84"/>
                <a:gd name="T5" fmla="*/ 68 h 69"/>
                <a:gd name="T6" fmla="*/ 19 w 84"/>
                <a:gd name="T7" fmla="*/ 66 h 69"/>
                <a:gd name="T8" fmla="*/ 16 w 84"/>
                <a:gd name="T9" fmla="*/ 66 h 69"/>
                <a:gd name="T10" fmla="*/ 14 w 84"/>
                <a:gd name="T11" fmla="*/ 64 h 69"/>
                <a:gd name="T12" fmla="*/ 13 w 84"/>
                <a:gd name="T13" fmla="*/ 64 h 69"/>
                <a:gd name="T14" fmla="*/ 13 w 84"/>
                <a:gd name="T15" fmla="*/ 12 h 69"/>
                <a:gd name="T16" fmla="*/ 33 w 84"/>
                <a:gd name="T17" fmla="*/ 68 h 69"/>
                <a:gd name="T18" fmla="*/ 37 w 84"/>
                <a:gd name="T19" fmla="*/ 68 h 69"/>
                <a:gd name="T20" fmla="*/ 57 w 84"/>
                <a:gd name="T21" fmla="*/ 12 h 69"/>
                <a:gd name="T22" fmla="*/ 57 w 84"/>
                <a:gd name="T23" fmla="*/ 60 h 69"/>
                <a:gd name="T24" fmla="*/ 55 w 84"/>
                <a:gd name="T25" fmla="*/ 62 h 69"/>
                <a:gd name="T26" fmla="*/ 55 w 84"/>
                <a:gd name="T27" fmla="*/ 64 h 69"/>
                <a:gd name="T28" fmla="*/ 54 w 84"/>
                <a:gd name="T29" fmla="*/ 64 h 69"/>
                <a:gd name="T30" fmla="*/ 52 w 84"/>
                <a:gd name="T31" fmla="*/ 66 h 69"/>
                <a:gd name="T32" fmla="*/ 48 w 84"/>
                <a:gd name="T33" fmla="*/ 66 h 69"/>
                <a:gd name="T34" fmla="*/ 48 w 84"/>
                <a:gd name="T35" fmla="*/ 68 h 69"/>
                <a:gd name="T36" fmla="*/ 74 w 84"/>
                <a:gd name="T37" fmla="*/ 68 h 69"/>
                <a:gd name="T38" fmla="*/ 74 w 84"/>
                <a:gd name="T39" fmla="*/ 66 h 69"/>
                <a:gd name="T40" fmla="*/ 72 w 84"/>
                <a:gd name="T41" fmla="*/ 66 h 69"/>
                <a:gd name="T42" fmla="*/ 71 w 84"/>
                <a:gd name="T43" fmla="*/ 64 h 69"/>
                <a:gd name="T44" fmla="*/ 67 w 84"/>
                <a:gd name="T45" fmla="*/ 64 h 69"/>
                <a:gd name="T46" fmla="*/ 67 w 84"/>
                <a:gd name="T47" fmla="*/ 62 h 69"/>
                <a:gd name="T48" fmla="*/ 65 w 84"/>
                <a:gd name="T49" fmla="*/ 60 h 69"/>
                <a:gd name="T50" fmla="*/ 65 w 84"/>
                <a:gd name="T51" fmla="*/ 8 h 69"/>
                <a:gd name="T52" fmla="*/ 67 w 84"/>
                <a:gd name="T53" fmla="*/ 6 h 69"/>
                <a:gd name="T54" fmla="*/ 67 w 84"/>
                <a:gd name="T55" fmla="*/ 4 h 69"/>
                <a:gd name="T56" fmla="*/ 69 w 84"/>
                <a:gd name="T57" fmla="*/ 4 h 69"/>
                <a:gd name="T58" fmla="*/ 71 w 84"/>
                <a:gd name="T59" fmla="*/ 2 h 69"/>
                <a:gd name="T60" fmla="*/ 74 w 84"/>
                <a:gd name="T61" fmla="*/ 2 h 69"/>
                <a:gd name="T62" fmla="*/ 74 w 84"/>
                <a:gd name="T63" fmla="*/ 0 h 69"/>
                <a:gd name="T64" fmla="*/ 57 w 84"/>
                <a:gd name="T65" fmla="*/ 0 h 69"/>
                <a:gd name="T66" fmla="*/ 38 w 84"/>
                <a:gd name="T67" fmla="*/ 52 h 69"/>
                <a:gd name="T68" fmla="*/ 18 w 84"/>
                <a:gd name="T69" fmla="*/ 0 h 69"/>
                <a:gd name="T70" fmla="*/ 0 w 84"/>
                <a:gd name="T71" fmla="*/ 0 h 69"/>
                <a:gd name="T72" fmla="*/ 0 w 84"/>
                <a:gd name="T73" fmla="*/ 2 h 69"/>
                <a:gd name="T74" fmla="*/ 2 w 84"/>
                <a:gd name="T75" fmla="*/ 2 h 69"/>
                <a:gd name="T76" fmla="*/ 4 w 84"/>
                <a:gd name="T77" fmla="*/ 4 h 69"/>
                <a:gd name="T78" fmla="*/ 5 w 84"/>
                <a:gd name="T79" fmla="*/ 4 h 69"/>
                <a:gd name="T80" fmla="*/ 7 w 84"/>
                <a:gd name="T81" fmla="*/ 6 h 69"/>
                <a:gd name="T82" fmla="*/ 7 w 84"/>
                <a:gd name="T83" fmla="*/ 62 h 69"/>
                <a:gd name="T84" fmla="*/ 4 w 84"/>
                <a:gd name="T85" fmla="*/ 66 h 69"/>
                <a:gd name="T86" fmla="*/ 0 w 84"/>
                <a:gd name="T87" fmla="*/ 66 h 6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4" h="69">
                  <a:moveTo>
                    <a:pt x="0" y="66"/>
                  </a:moveTo>
                  <a:lnTo>
                    <a:pt x="0" y="68"/>
                  </a:lnTo>
                  <a:lnTo>
                    <a:pt x="21" y="68"/>
                  </a:lnTo>
                  <a:lnTo>
                    <a:pt x="21" y="66"/>
                  </a:lnTo>
                  <a:lnTo>
                    <a:pt x="18" y="66"/>
                  </a:lnTo>
                  <a:lnTo>
                    <a:pt x="16" y="64"/>
                  </a:lnTo>
                  <a:lnTo>
                    <a:pt x="14" y="64"/>
                  </a:lnTo>
                  <a:lnTo>
                    <a:pt x="14" y="12"/>
                  </a:lnTo>
                  <a:lnTo>
                    <a:pt x="37" y="68"/>
                  </a:lnTo>
                  <a:lnTo>
                    <a:pt x="41" y="68"/>
                  </a:lnTo>
                  <a:lnTo>
                    <a:pt x="64" y="12"/>
                  </a:lnTo>
                  <a:lnTo>
                    <a:pt x="64" y="60"/>
                  </a:lnTo>
                  <a:lnTo>
                    <a:pt x="62" y="62"/>
                  </a:lnTo>
                  <a:lnTo>
                    <a:pt x="62" y="64"/>
                  </a:lnTo>
                  <a:lnTo>
                    <a:pt x="60" y="64"/>
                  </a:lnTo>
                  <a:lnTo>
                    <a:pt x="58" y="66"/>
                  </a:lnTo>
                  <a:lnTo>
                    <a:pt x="54" y="66"/>
                  </a:lnTo>
                  <a:lnTo>
                    <a:pt x="54" y="68"/>
                  </a:lnTo>
                  <a:lnTo>
                    <a:pt x="83" y="68"/>
                  </a:lnTo>
                  <a:lnTo>
                    <a:pt x="83" y="66"/>
                  </a:lnTo>
                  <a:lnTo>
                    <a:pt x="81" y="66"/>
                  </a:lnTo>
                  <a:lnTo>
                    <a:pt x="79" y="64"/>
                  </a:lnTo>
                  <a:lnTo>
                    <a:pt x="75" y="64"/>
                  </a:lnTo>
                  <a:lnTo>
                    <a:pt x="75" y="62"/>
                  </a:lnTo>
                  <a:lnTo>
                    <a:pt x="73" y="60"/>
                  </a:lnTo>
                  <a:lnTo>
                    <a:pt x="73" y="8"/>
                  </a:lnTo>
                  <a:lnTo>
                    <a:pt x="75" y="6"/>
                  </a:lnTo>
                  <a:lnTo>
                    <a:pt x="75" y="4"/>
                  </a:lnTo>
                  <a:lnTo>
                    <a:pt x="77" y="4"/>
                  </a:lnTo>
                  <a:lnTo>
                    <a:pt x="79" y="2"/>
                  </a:lnTo>
                  <a:lnTo>
                    <a:pt x="83" y="2"/>
                  </a:lnTo>
                  <a:lnTo>
                    <a:pt x="83" y="0"/>
                  </a:lnTo>
                  <a:lnTo>
                    <a:pt x="64" y="0"/>
                  </a:lnTo>
                  <a:lnTo>
                    <a:pt x="43" y="52"/>
                  </a:lnTo>
                  <a:lnTo>
                    <a:pt x="20" y="0"/>
                  </a:lnTo>
                  <a:lnTo>
                    <a:pt x="0" y="0"/>
                  </a:lnTo>
                  <a:lnTo>
                    <a:pt x="0" y="2"/>
                  </a:lnTo>
                  <a:lnTo>
                    <a:pt x="2" y="2"/>
                  </a:lnTo>
                  <a:lnTo>
                    <a:pt x="4" y="4"/>
                  </a:lnTo>
                  <a:lnTo>
                    <a:pt x="6" y="4"/>
                  </a:lnTo>
                  <a:lnTo>
                    <a:pt x="8" y="6"/>
                  </a:lnTo>
                  <a:lnTo>
                    <a:pt x="8" y="62"/>
                  </a:lnTo>
                  <a:lnTo>
                    <a:pt x="4" y="66"/>
                  </a:lnTo>
                  <a:lnTo>
                    <a:pt x="0" y="6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39" name="Freeform 23">
              <a:extLst>
                <a:ext uri="{FF2B5EF4-FFF2-40B4-BE49-F238E27FC236}">
                  <a16:creationId xmlns:a16="http://schemas.microsoft.com/office/drawing/2014/main" id="{11218C2C-1C85-438B-AE73-7A71678F6DBD}"/>
                </a:ext>
              </a:extLst>
            </p:cNvPr>
            <p:cNvSpPr>
              <a:spLocks/>
            </p:cNvSpPr>
            <p:nvPr/>
          </p:nvSpPr>
          <p:spPr bwMode="auto">
            <a:xfrm>
              <a:off x="772" y="1999"/>
              <a:ext cx="29" cy="41"/>
            </a:xfrm>
            <a:custGeom>
              <a:avLst/>
              <a:gdLst>
                <a:gd name="T0" fmla="*/ 11 w 33"/>
                <a:gd name="T1" fmla="*/ 2 h 41"/>
                <a:gd name="T2" fmla="*/ 7 w 33"/>
                <a:gd name="T3" fmla="*/ 3 h 41"/>
                <a:gd name="T4" fmla="*/ 4 w 33"/>
                <a:gd name="T5" fmla="*/ 7 h 41"/>
                <a:gd name="T6" fmla="*/ 3 w 33"/>
                <a:gd name="T7" fmla="*/ 10 h 41"/>
                <a:gd name="T8" fmla="*/ 2 w 33"/>
                <a:gd name="T9" fmla="*/ 13 h 41"/>
                <a:gd name="T10" fmla="*/ 0 w 33"/>
                <a:gd name="T11" fmla="*/ 29 h 41"/>
                <a:gd name="T12" fmla="*/ 2 w 33"/>
                <a:gd name="T13" fmla="*/ 32 h 41"/>
                <a:gd name="T14" fmla="*/ 3 w 33"/>
                <a:gd name="T15" fmla="*/ 35 h 41"/>
                <a:gd name="T16" fmla="*/ 4 w 33"/>
                <a:gd name="T17" fmla="*/ 38 h 41"/>
                <a:gd name="T18" fmla="*/ 7 w 33"/>
                <a:gd name="T19" fmla="*/ 40 h 41"/>
                <a:gd name="T20" fmla="*/ 21 w 33"/>
                <a:gd name="T21" fmla="*/ 38 h 41"/>
                <a:gd name="T22" fmla="*/ 24 w 33"/>
                <a:gd name="T23" fmla="*/ 35 h 41"/>
                <a:gd name="T24" fmla="*/ 25 w 33"/>
                <a:gd name="T25" fmla="*/ 32 h 41"/>
                <a:gd name="T26" fmla="*/ 26 w 33"/>
                <a:gd name="T27" fmla="*/ 29 h 41"/>
                <a:gd name="T28" fmla="*/ 28 w 33"/>
                <a:gd name="T29" fmla="*/ 13 h 41"/>
                <a:gd name="T30" fmla="*/ 26 w 33"/>
                <a:gd name="T31" fmla="*/ 10 h 41"/>
                <a:gd name="T32" fmla="*/ 25 w 33"/>
                <a:gd name="T33" fmla="*/ 7 h 41"/>
                <a:gd name="T34" fmla="*/ 22 w 33"/>
                <a:gd name="T35" fmla="*/ 3 h 41"/>
                <a:gd name="T36" fmla="*/ 18 w 33"/>
                <a:gd name="T37" fmla="*/ 7 h 41"/>
                <a:gd name="T38" fmla="*/ 21 w 33"/>
                <a:gd name="T39" fmla="*/ 10 h 41"/>
                <a:gd name="T40" fmla="*/ 22 w 33"/>
                <a:gd name="T41" fmla="*/ 17 h 41"/>
                <a:gd name="T42" fmla="*/ 21 w 33"/>
                <a:gd name="T43" fmla="*/ 32 h 41"/>
                <a:gd name="T44" fmla="*/ 18 w 33"/>
                <a:gd name="T45" fmla="*/ 37 h 41"/>
                <a:gd name="T46" fmla="*/ 12 w 33"/>
                <a:gd name="T47" fmla="*/ 38 h 41"/>
                <a:gd name="T48" fmla="*/ 10 w 33"/>
                <a:gd name="T49" fmla="*/ 37 h 41"/>
                <a:gd name="T50" fmla="*/ 7 w 33"/>
                <a:gd name="T51" fmla="*/ 30 h 41"/>
                <a:gd name="T52" fmla="*/ 5 w 33"/>
                <a:gd name="T53" fmla="*/ 27 h 41"/>
                <a:gd name="T54" fmla="*/ 7 w 33"/>
                <a:gd name="T55" fmla="*/ 13 h 41"/>
                <a:gd name="T56" fmla="*/ 10 w 33"/>
                <a:gd name="T57" fmla="*/ 7 h 41"/>
                <a:gd name="T58" fmla="*/ 12 w 33"/>
                <a:gd name="T59" fmla="*/ 3 h 41"/>
                <a:gd name="T60" fmla="*/ 21 w 33"/>
                <a:gd name="T61" fmla="*/ 2 h 41"/>
                <a:gd name="T62" fmla="*/ 17 w 33"/>
                <a:gd name="T63" fmla="*/ 0 h 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3" h="41">
                  <a:moveTo>
                    <a:pt x="13" y="0"/>
                  </a:moveTo>
                  <a:lnTo>
                    <a:pt x="13" y="2"/>
                  </a:lnTo>
                  <a:lnTo>
                    <a:pt x="8" y="2"/>
                  </a:lnTo>
                  <a:lnTo>
                    <a:pt x="8" y="3"/>
                  </a:lnTo>
                  <a:lnTo>
                    <a:pt x="4" y="5"/>
                  </a:lnTo>
                  <a:lnTo>
                    <a:pt x="4" y="7"/>
                  </a:lnTo>
                  <a:lnTo>
                    <a:pt x="3" y="7"/>
                  </a:lnTo>
                  <a:lnTo>
                    <a:pt x="3" y="10"/>
                  </a:lnTo>
                  <a:lnTo>
                    <a:pt x="2" y="10"/>
                  </a:lnTo>
                  <a:lnTo>
                    <a:pt x="2" y="13"/>
                  </a:lnTo>
                  <a:lnTo>
                    <a:pt x="0" y="13"/>
                  </a:lnTo>
                  <a:lnTo>
                    <a:pt x="0" y="29"/>
                  </a:lnTo>
                  <a:lnTo>
                    <a:pt x="2" y="29"/>
                  </a:lnTo>
                  <a:lnTo>
                    <a:pt x="2" y="32"/>
                  </a:lnTo>
                  <a:lnTo>
                    <a:pt x="3" y="32"/>
                  </a:lnTo>
                  <a:lnTo>
                    <a:pt x="3" y="35"/>
                  </a:lnTo>
                  <a:lnTo>
                    <a:pt x="4" y="35"/>
                  </a:lnTo>
                  <a:lnTo>
                    <a:pt x="4" y="38"/>
                  </a:lnTo>
                  <a:lnTo>
                    <a:pt x="8" y="38"/>
                  </a:lnTo>
                  <a:lnTo>
                    <a:pt x="8" y="40"/>
                  </a:lnTo>
                  <a:lnTo>
                    <a:pt x="24" y="40"/>
                  </a:lnTo>
                  <a:lnTo>
                    <a:pt x="24" y="38"/>
                  </a:lnTo>
                  <a:lnTo>
                    <a:pt x="27" y="38"/>
                  </a:lnTo>
                  <a:lnTo>
                    <a:pt x="27" y="35"/>
                  </a:lnTo>
                  <a:lnTo>
                    <a:pt x="29" y="35"/>
                  </a:lnTo>
                  <a:lnTo>
                    <a:pt x="29" y="32"/>
                  </a:lnTo>
                  <a:lnTo>
                    <a:pt x="30" y="32"/>
                  </a:lnTo>
                  <a:lnTo>
                    <a:pt x="30" y="29"/>
                  </a:lnTo>
                  <a:lnTo>
                    <a:pt x="32" y="29"/>
                  </a:lnTo>
                  <a:lnTo>
                    <a:pt x="32" y="13"/>
                  </a:lnTo>
                  <a:lnTo>
                    <a:pt x="30" y="13"/>
                  </a:lnTo>
                  <a:lnTo>
                    <a:pt x="30" y="10"/>
                  </a:lnTo>
                  <a:lnTo>
                    <a:pt x="29" y="10"/>
                  </a:lnTo>
                  <a:lnTo>
                    <a:pt x="29" y="7"/>
                  </a:lnTo>
                  <a:lnTo>
                    <a:pt x="27" y="7"/>
                  </a:lnTo>
                  <a:lnTo>
                    <a:pt x="25" y="3"/>
                  </a:lnTo>
                  <a:lnTo>
                    <a:pt x="19" y="3"/>
                  </a:lnTo>
                  <a:lnTo>
                    <a:pt x="21" y="7"/>
                  </a:lnTo>
                  <a:lnTo>
                    <a:pt x="23" y="7"/>
                  </a:lnTo>
                  <a:lnTo>
                    <a:pt x="24" y="10"/>
                  </a:lnTo>
                  <a:lnTo>
                    <a:pt x="24" y="17"/>
                  </a:lnTo>
                  <a:lnTo>
                    <a:pt x="25" y="17"/>
                  </a:lnTo>
                  <a:lnTo>
                    <a:pt x="25" y="32"/>
                  </a:lnTo>
                  <a:lnTo>
                    <a:pt x="24" y="32"/>
                  </a:lnTo>
                  <a:lnTo>
                    <a:pt x="24" y="35"/>
                  </a:lnTo>
                  <a:lnTo>
                    <a:pt x="21" y="37"/>
                  </a:lnTo>
                  <a:lnTo>
                    <a:pt x="21" y="38"/>
                  </a:lnTo>
                  <a:lnTo>
                    <a:pt x="14" y="38"/>
                  </a:lnTo>
                  <a:lnTo>
                    <a:pt x="14" y="37"/>
                  </a:lnTo>
                  <a:lnTo>
                    <a:pt x="11" y="37"/>
                  </a:lnTo>
                  <a:lnTo>
                    <a:pt x="9" y="33"/>
                  </a:lnTo>
                  <a:lnTo>
                    <a:pt x="8" y="30"/>
                  </a:lnTo>
                  <a:lnTo>
                    <a:pt x="8" y="27"/>
                  </a:lnTo>
                  <a:lnTo>
                    <a:pt x="6" y="27"/>
                  </a:lnTo>
                  <a:lnTo>
                    <a:pt x="6" y="13"/>
                  </a:lnTo>
                  <a:lnTo>
                    <a:pt x="8" y="13"/>
                  </a:lnTo>
                  <a:lnTo>
                    <a:pt x="8" y="9"/>
                  </a:lnTo>
                  <a:lnTo>
                    <a:pt x="11" y="7"/>
                  </a:lnTo>
                  <a:lnTo>
                    <a:pt x="11" y="5"/>
                  </a:lnTo>
                  <a:lnTo>
                    <a:pt x="14" y="3"/>
                  </a:lnTo>
                  <a:lnTo>
                    <a:pt x="24" y="3"/>
                  </a:lnTo>
                  <a:lnTo>
                    <a:pt x="24" y="2"/>
                  </a:lnTo>
                  <a:lnTo>
                    <a:pt x="19" y="2"/>
                  </a:lnTo>
                  <a:lnTo>
                    <a:pt x="19" y="0"/>
                  </a:lnTo>
                  <a:lnTo>
                    <a:pt x="13" y="0"/>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40" name="Freeform 24">
              <a:extLst>
                <a:ext uri="{FF2B5EF4-FFF2-40B4-BE49-F238E27FC236}">
                  <a16:creationId xmlns:a16="http://schemas.microsoft.com/office/drawing/2014/main" id="{A0B43ABE-CC7C-4258-9AA8-1D045A7DFD50}"/>
                </a:ext>
              </a:extLst>
            </p:cNvPr>
            <p:cNvSpPr>
              <a:spLocks/>
            </p:cNvSpPr>
            <p:nvPr/>
          </p:nvSpPr>
          <p:spPr bwMode="auto">
            <a:xfrm>
              <a:off x="772" y="1999"/>
              <a:ext cx="34" cy="47"/>
            </a:xfrm>
            <a:custGeom>
              <a:avLst/>
              <a:gdLst>
                <a:gd name="T0" fmla="*/ 0 w 39"/>
                <a:gd name="T1" fmla="*/ 23 h 47"/>
                <a:gd name="T2" fmla="*/ 0 w 39"/>
                <a:gd name="T3" fmla="*/ 31 h 47"/>
                <a:gd name="T4" fmla="*/ 2 w 39"/>
                <a:gd name="T5" fmla="*/ 33 h 47"/>
                <a:gd name="T6" fmla="*/ 2 w 39"/>
                <a:gd name="T7" fmla="*/ 35 h 47"/>
                <a:gd name="T8" fmla="*/ 3 w 39"/>
                <a:gd name="T9" fmla="*/ 37 h 47"/>
                <a:gd name="T10" fmla="*/ 3 w 39"/>
                <a:gd name="T11" fmla="*/ 38 h 47"/>
                <a:gd name="T12" fmla="*/ 4 w 39"/>
                <a:gd name="T13" fmla="*/ 40 h 47"/>
                <a:gd name="T14" fmla="*/ 4 w 39"/>
                <a:gd name="T15" fmla="*/ 42 h 47"/>
                <a:gd name="T16" fmla="*/ 6 w 39"/>
                <a:gd name="T17" fmla="*/ 42 h 47"/>
                <a:gd name="T18" fmla="*/ 8 w 39"/>
                <a:gd name="T19" fmla="*/ 44 h 47"/>
                <a:gd name="T20" fmla="*/ 10 w 39"/>
                <a:gd name="T21" fmla="*/ 44 h 47"/>
                <a:gd name="T22" fmla="*/ 11 w 39"/>
                <a:gd name="T23" fmla="*/ 46 h 47"/>
                <a:gd name="T24" fmla="*/ 22 w 39"/>
                <a:gd name="T25" fmla="*/ 46 h 47"/>
                <a:gd name="T26" fmla="*/ 24 w 39"/>
                <a:gd name="T27" fmla="*/ 44 h 47"/>
                <a:gd name="T28" fmla="*/ 24 w 39"/>
                <a:gd name="T29" fmla="*/ 44 h 47"/>
                <a:gd name="T30" fmla="*/ 26 w 39"/>
                <a:gd name="T31" fmla="*/ 42 h 47"/>
                <a:gd name="T32" fmla="*/ 28 w 39"/>
                <a:gd name="T33" fmla="*/ 42 h 47"/>
                <a:gd name="T34" fmla="*/ 28 w 39"/>
                <a:gd name="T35" fmla="*/ 40 h 47"/>
                <a:gd name="T36" fmla="*/ 30 w 39"/>
                <a:gd name="T37" fmla="*/ 38 h 47"/>
                <a:gd name="T38" fmla="*/ 30 w 39"/>
                <a:gd name="T39" fmla="*/ 37 h 47"/>
                <a:gd name="T40" fmla="*/ 31 w 39"/>
                <a:gd name="T41" fmla="*/ 35 h 47"/>
                <a:gd name="T42" fmla="*/ 31 w 39"/>
                <a:gd name="T43" fmla="*/ 33 h 47"/>
                <a:gd name="T44" fmla="*/ 33 w 39"/>
                <a:gd name="T45" fmla="*/ 31 h 47"/>
                <a:gd name="T46" fmla="*/ 33 w 39"/>
                <a:gd name="T47" fmla="*/ 15 h 47"/>
                <a:gd name="T48" fmla="*/ 31 w 39"/>
                <a:gd name="T49" fmla="*/ 13 h 47"/>
                <a:gd name="T50" fmla="*/ 31 w 39"/>
                <a:gd name="T51" fmla="*/ 12 h 47"/>
                <a:gd name="T52" fmla="*/ 30 w 39"/>
                <a:gd name="T53" fmla="*/ 10 h 47"/>
                <a:gd name="T54" fmla="*/ 30 w 39"/>
                <a:gd name="T55" fmla="*/ 8 h 47"/>
                <a:gd name="T56" fmla="*/ 24 w 39"/>
                <a:gd name="T57" fmla="*/ 2 h 47"/>
                <a:gd name="T58" fmla="*/ 22 w 39"/>
                <a:gd name="T59" fmla="*/ 2 h 47"/>
                <a:gd name="T60" fmla="*/ 20 w 39"/>
                <a:gd name="T61" fmla="*/ 0 h 47"/>
                <a:gd name="T62" fmla="*/ 13 w 39"/>
                <a:gd name="T63" fmla="*/ 0 h 47"/>
                <a:gd name="T64" fmla="*/ 11 w 39"/>
                <a:gd name="T65" fmla="*/ 2 h 47"/>
                <a:gd name="T66" fmla="*/ 8 w 39"/>
                <a:gd name="T67" fmla="*/ 2 h 47"/>
                <a:gd name="T68" fmla="*/ 3 w 39"/>
                <a:gd name="T69" fmla="*/ 8 h 47"/>
                <a:gd name="T70" fmla="*/ 3 w 39"/>
                <a:gd name="T71" fmla="*/ 10 h 47"/>
                <a:gd name="T72" fmla="*/ 2 w 39"/>
                <a:gd name="T73" fmla="*/ 12 h 47"/>
                <a:gd name="T74" fmla="*/ 2 w 39"/>
                <a:gd name="T75" fmla="*/ 13 h 47"/>
                <a:gd name="T76" fmla="*/ 0 w 39"/>
                <a:gd name="T77" fmla="*/ 15 h 47"/>
                <a:gd name="T78" fmla="*/ 0 w 39"/>
                <a:gd name="T79" fmla="*/ 23 h 4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9" h="47">
                  <a:moveTo>
                    <a:pt x="0" y="23"/>
                  </a:moveTo>
                  <a:lnTo>
                    <a:pt x="0" y="31"/>
                  </a:lnTo>
                  <a:lnTo>
                    <a:pt x="2" y="33"/>
                  </a:lnTo>
                  <a:lnTo>
                    <a:pt x="2" y="35"/>
                  </a:lnTo>
                  <a:lnTo>
                    <a:pt x="3" y="37"/>
                  </a:lnTo>
                  <a:lnTo>
                    <a:pt x="3" y="38"/>
                  </a:lnTo>
                  <a:lnTo>
                    <a:pt x="5" y="40"/>
                  </a:lnTo>
                  <a:lnTo>
                    <a:pt x="5" y="42"/>
                  </a:lnTo>
                  <a:lnTo>
                    <a:pt x="7" y="42"/>
                  </a:lnTo>
                  <a:lnTo>
                    <a:pt x="9" y="44"/>
                  </a:lnTo>
                  <a:lnTo>
                    <a:pt x="11" y="44"/>
                  </a:lnTo>
                  <a:lnTo>
                    <a:pt x="13" y="46"/>
                  </a:lnTo>
                  <a:lnTo>
                    <a:pt x="25" y="46"/>
                  </a:lnTo>
                  <a:lnTo>
                    <a:pt x="27" y="44"/>
                  </a:lnTo>
                  <a:lnTo>
                    <a:pt x="28" y="44"/>
                  </a:lnTo>
                  <a:lnTo>
                    <a:pt x="30" y="42"/>
                  </a:lnTo>
                  <a:lnTo>
                    <a:pt x="32" y="42"/>
                  </a:lnTo>
                  <a:lnTo>
                    <a:pt x="32" y="40"/>
                  </a:lnTo>
                  <a:lnTo>
                    <a:pt x="34" y="38"/>
                  </a:lnTo>
                  <a:lnTo>
                    <a:pt x="34" y="37"/>
                  </a:lnTo>
                  <a:lnTo>
                    <a:pt x="36" y="35"/>
                  </a:lnTo>
                  <a:lnTo>
                    <a:pt x="36" y="33"/>
                  </a:lnTo>
                  <a:lnTo>
                    <a:pt x="38" y="31"/>
                  </a:lnTo>
                  <a:lnTo>
                    <a:pt x="38" y="15"/>
                  </a:lnTo>
                  <a:lnTo>
                    <a:pt x="36" y="13"/>
                  </a:lnTo>
                  <a:lnTo>
                    <a:pt x="36" y="12"/>
                  </a:lnTo>
                  <a:lnTo>
                    <a:pt x="34" y="10"/>
                  </a:lnTo>
                  <a:lnTo>
                    <a:pt x="34" y="8"/>
                  </a:lnTo>
                  <a:lnTo>
                    <a:pt x="28" y="2"/>
                  </a:lnTo>
                  <a:lnTo>
                    <a:pt x="25" y="2"/>
                  </a:lnTo>
                  <a:lnTo>
                    <a:pt x="23" y="0"/>
                  </a:lnTo>
                  <a:lnTo>
                    <a:pt x="15" y="0"/>
                  </a:lnTo>
                  <a:lnTo>
                    <a:pt x="13" y="2"/>
                  </a:lnTo>
                  <a:lnTo>
                    <a:pt x="9" y="2"/>
                  </a:lnTo>
                  <a:lnTo>
                    <a:pt x="3" y="8"/>
                  </a:lnTo>
                  <a:lnTo>
                    <a:pt x="3" y="10"/>
                  </a:lnTo>
                  <a:lnTo>
                    <a:pt x="2" y="12"/>
                  </a:lnTo>
                  <a:lnTo>
                    <a:pt x="2" y="13"/>
                  </a:lnTo>
                  <a:lnTo>
                    <a:pt x="0" y="15"/>
                  </a:lnTo>
                  <a:lnTo>
                    <a:pt x="0" y="2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41" name="Freeform 25">
              <a:extLst>
                <a:ext uri="{FF2B5EF4-FFF2-40B4-BE49-F238E27FC236}">
                  <a16:creationId xmlns:a16="http://schemas.microsoft.com/office/drawing/2014/main" id="{B433FE6C-86CF-4E48-B076-A4428356B6A2}"/>
                </a:ext>
              </a:extLst>
            </p:cNvPr>
            <p:cNvSpPr>
              <a:spLocks/>
            </p:cNvSpPr>
            <p:nvPr/>
          </p:nvSpPr>
          <p:spPr bwMode="auto">
            <a:xfrm>
              <a:off x="778" y="2001"/>
              <a:ext cx="23" cy="43"/>
            </a:xfrm>
            <a:custGeom>
              <a:avLst/>
              <a:gdLst>
                <a:gd name="T0" fmla="*/ 11 w 24"/>
                <a:gd name="T1" fmla="*/ 0 h 43"/>
                <a:gd name="T2" fmla="*/ 12 w 24"/>
                <a:gd name="T3" fmla="*/ 0 h 43"/>
                <a:gd name="T4" fmla="*/ 14 w 24"/>
                <a:gd name="T5" fmla="*/ 2 h 43"/>
                <a:gd name="T6" fmla="*/ 16 w 24"/>
                <a:gd name="T7" fmla="*/ 2 h 43"/>
                <a:gd name="T8" fmla="*/ 16 w 24"/>
                <a:gd name="T9" fmla="*/ 4 h 43"/>
                <a:gd name="T10" fmla="*/ 18 w 24"/>
                <a:gd name="T11" fmla="*/ 8 h 43"/>
                <a:gd name="T12" fmla="*/ 18 w 24"/>
                <a:gd name="T13" fmla="*/ 15 h 43"/>
                <a:gd name="T14" fmla="*/ 20 w 24"/>
                <a:gd name="T15" fmla="*/ 17 h 43"/>
                <a:gd name="T16" fmla="*/ 20 w 24"/>
                <a:gd name="T17" fmla="*/ 33 h 43"/>
                <a:gd name="T18" fmla="*/ 18 w 24"/>
                <a:gd name="T19" fmla="*/ 35 h 43"/>
                <a:gd name="T20" fmla="*/ 18 w 24"/>
                <a:gd name="T21" fmla="*/ 38 h 43"/>
                <a:gd name="T22" fmla="*/ 18 w 24"/>
                <a:gd name="T23" fmla="*/ 38 h 43"/>
                <a:gd name="T24" fmla="*/ 18 w 24"/>
                <a:gd name="T25" fmla="*/ 40 h 43"/>
                <a:gd name="T26" fmla="*/ 16 w 24"/>
                <a:gd name="T27" fmla="*/ 40 h 43"/>
                <a:gd name="T28" fmla="*/ 16 w 24"/>
                <a:gd name="T29" fmla="*/ 42 h 43"/>
                <a:gd name="T30" fmla="*/ 11 w 24"/>
                <a:gd name="T31" fmla="*/ 42 h 43"/>
                <a:gd name="T32" fmla="*/ 9 w 24"/>
                <a:gd name="T33" fmla="*/ 40 h 43"/>
                <a:gd name="T34" fmla="*/ 7 w 24"/>
                <a:gd name="T35" fmla="*/ 40 h 43"/>
                <a:gd name="T36" fmla="*/ 4 w 24"/>
                <a:gd name="T37" fmla="*/ 36 h 43"/>
                <a:gd name="T38" fmla="*/ 4 w 24"/>
                <a:gd name="T39" fmla="*/ 35 h 43"/>
                <a:gd name="T40" fmla="*/ 2 w 24"/>
                <a:gd name="T41" fmla="*/ 33 h 43"/>
                <a:gd name="T42" fmla="*/ 2 w 24"/>
                <a:gd name="T43" fmla="*/ 29 h 43"/>
                <a:gd name="T44" fmla="*/ 0 w 24"/>
                <a:gd name="T45" fmla="*/ 27 h 43"/>
                <a:gd name="T46" fmla="*/ 0 w 24"/>
                <a:gd name="T47" fmla="*/ 13 h 43"/>
                <a:gd name="T48" fmla="*/ 2 w 24"/>
                <a:gd name="T49" fmla="*/ 11 h 43"/>
                <a:gd name="T50" fmla="*/ 2 w 24"/>
                <a:gd name="T51" fmla="*/ 6 h 43"/>
                <a:gd name="T52" fmla="*/ 4 w 24"/>
                <a:gd name="T53" fmla="*/ 6 h 43"/>
                <a:gd name="T54" fmla="*/ 4 w 24"/>
                <a:gd name="T55" fmla="*/ 4 h 43"/>
                <a:gd name="T56" fmla="*/ 5 w 24"/>
                <a:gd name="T57" fmla="*/ 4 h 43"/>
                <a:gd name="T58" fmla="*/ 5 w 24"/>
                <a:gd name="T59" fmla="*/ 2 h 43"/>
                <a:gd name="T60" fmla="*/ 7 w 24"/>
                <a:gd name="T61" fmla="*/ 2 h 43"/>
                <a:gd name="T62" fmla="*/ 7 w 24"/>
                <a:gd name="T63" fmla="*/ 0 h 43"/>
                <a:gd name="T64" fmla="*/ 11 w 24"/>
                <a:gd name="T65" fmla="*/ 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 h="43">
                  <a:moveTo>
                    <a:pt x="12" y="0"/>
                  </a:moveTo>
                  <a:lnTo>
                    <a:pt x="14" y="0"/>
                  </a:lnTo>
                  <a:lnTo>
                    <a:pt x="16" y="2"/>
                  </a:lnTo>
                  <a:lnTo>
                    <a:pt x="18" y="2"/>
                  </a:lnTo>
                  <a:lnTo>
                    <a:pt x="18" y="4"/>
                  </a:lnTo>
                  <a:lnTo>
                    <a:pt x="21" y="8"/>
                  </a:lnTo>
                  <a:lnTo>
                    <a:pt x="21" y="15"/>
                  </a:lnTo>
                  <a:lnTo>
                    <a:pt x="23" y="17"/>
                  </a:lnTo>
                  <a:lnTo>
                    <a:pt x="23" y="33"/>
                  </a:lnTo>
                  <a:lnTo>
                    <a:pt x="21" y="35"/>
                  </a:lnTo>
                  <a:lnTo>
                    <a:pt x="21" y="38"/>
                  </a:lnTo>
                  <a:lnTo>
                    <a:pt x="20" y="38"/>
                  </a:lnTo>
                  <a:lnTo>
                    <a:pt x="20" y="40"/>
                  </a:lnTo>
                  <a:lnTo>
                    <a:pt x="18" y="40"/>
                  </a:lnTo>
                  <a:lnTo>
                    <a:pt x="18" y="42"/>
                  </a:lnTo>
                  <a:lnTo>
                    <a:pt x="12" y="42"/>
                  </a:lnTo>
                  <a:lnTo>
                    <a:pt x="10" y="40"/>
                  </a:lnTo>
                  <a:lnTo>
                    <a:pt x="8" y="40"/>
                  </a:lnTo>
                  <a:lnTo>
                    <a:pt x="4" y="36"/>
                  </a:lnTo>
                  <a:lnTo>
                    <a:pt x="4" y="35"/>
                  </a:lnTo>
                  <a:lnTo>
                    <a:pt x="2" y="33"/>
                  </a:lnTo>
                  <a:lnTo>
                    <a:pt x="2" y="29"/>
                  </a:lnTo>
                  <a:lnTo>
                    <a:pt x="0" y="27"/>
                  </a:lnTo>
                  <a:lnTo>
                    <a:pt x="0" y="13"/>
                  </a:lnTo>
                  <a:lnTo>
                    <a:pt x="2" y="11"/>
                  </a:lnTo>
                  <a:lnTo>
                    <a:pt x="2" y="6"/>
                  </a:lnTo>
                  <a:lnTo>
                    <a:pt x="4" y="6"/>
                  </a:lnTo>
                  <a:lnTo>
                    <a:pt x="4" y="4"/>
                  </a:lnTo>
                  <a:lnTo>
                    <a:pt x="6" y="4"/>
                  </a:lnTo>
                  <a:lnTo>
                    <a:pt x="6" y="2"/>
                  </a:lnTo>
                  <a:lnTo>
                    <a:pt x="8" y="2"/>
                  </a:lnTo>
                  <a:lnTo>
                    <a:pt x="8" y="0"/>
                  </a:lnTo>
                  <a:lnTo>
                    <a:pt x="1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42" name="Freeform 26">
              <a:extLst>
                <a:ext uri="{FF2B5EF4-FFF2-40B4-BE49-F238E27FC236}">
                  <a16:creationId xmlns:a16="http://schemas.microsoft.com/office/drawing/2014/main" id="{27A937A7-7D5E-47B3-AE0C-4A164894D23B}"/>
                </a:ext>
              </a:extLst>
            </p:cNvPr>
            <p:cNvSpPr>
              <a:spLocks/>
            </p:cNvSpPr>
            <p:nvPr/>
          </p:nvSpPr>
          <p:spPr bwMode="auto">
            <a:xfrm>
              <a:off x="1659" y="3306"/>
              <a:ext cx="79" cy="99"/>
            </a:xfrm>
            <a:custGeom>
              <a:avLst/>
              <a:gdLst>
                <a:gd name="T0" fmla="*/ 19 w 89"/>
                <a:gd name="T1" fmla="*/ 96 h 99"/>
                <a:gd name="T2" fmla="*/ 19 w 89"/>
                <a:gd name="T3" fmla="*/ 98 h 99"/>
                <a:gd name="T4" fmla="*/ 59 w 89"/>
                <a:gd name="T5" fmla="*/ 98 h 99"/>
                <a:gd name="T6" fmla="*/ 59 w 89"/>
                <a:gd name="T7" fmla="*/ 96 h 99"/>
                <a:gd name="T8" fmla="*/ 51 w 89"/>
                <a:gd name="T9" fmla="*/ 96 h 99"/>
                <a:gd name="T10" fmla="*/ 46 w 89"/>
                <a:gd name="T11" fmla="*/ 91 h 99"/>
                <a:gd name="T12" fmla="*/ 46 w 89"/>
                <a:gd name="T13" fmla="*/ 6 h 99"/>
                <a:gd name="T14" fmla="*/ 63 w 89"/>
                <a:gd name="T15" fmla="*/ 6 h 99"/>
                <a:gd name="T16" fmla="*/ 67 w 89"/>
                <a:gd name="T17" fmla="*/ 8 h 99"/>
                <a:gd name="T18" fmla="*/ 68 w 89"/>
                <a:gd name="T19" fmla="*/ 8 h 99"/>
                <a:gd name="T20" fmla="*/ 69 w 89"/>
                <a:gd name="T21" fmla="*/ 10 h 99"/>
                <a:gd name="T22" fmla="*/ 71 w 89"/>
                <a:gd name="T23" fmla="*/ 10 h 99"/>
                <a:gd name="T24" fmla="*/ 71 w 89"/>
                <a:gd name="T25" fmla="*/ 12 h 99"/>
                <a:gd name="T26" fmla="*/ 73 w 89"/>
                <a:gd name="T27" fmla="*/ 14 h 99"/>
                <a:gd name="T28" fmla="*/ 73 w 89"/>
                <a:gd name="T29" fmla="*/ 16 h 99"/>
                <a:gd name="T30" fmla="*/ 75 w 89"/>
                <a:gd name="T31" fmla="*/ 20 h 99"/>
                <a:gd name="T32" fmla="*/ 75 w 89"/>
                <a:gd name="T33" fmla="*/ 25 h 99"/>
                <a:gd name="T34" fmla="*/ 78 w 89"/>
                <a:gd name="T35" fmla="*/ 25 h 99"/>
                <a:gd name="T36" fmla="*/ 78 w 89"/>
                <a:gd name="T37" fmla="*/ 0 h 99"/>
                <a:gd name="T38" fmla="*/ 0 w 89"/>
                <a:gd name="T39" fmla="*/ 0 h 99"/>
                <a:gd name="T40" fmla="*/ 0 w 89"/>
                <a:gd name="T41" fmla="*/ 25 h 99"/>
                <a:gd name="T42" fmla="*/ 4 w 89"/>
                <a:gd name="T43" fmla="*/ 25 h 99"/>
                <a:gd name="T44" fmla="*/ 4 w 89"/>
                <a:gd name="T45" fmla="*/ 20 h 99"/>
                <a:gd name="T46" fmla="*/ 5 w 89"/>
                <a:gd name="T47" fmla="*/ 18 h 99"/>
                <a:gd name="T48" fmla="*/ 5 w 89"/>
                <a:gd name="T49" fmla="*/ 16 h 99"/>
                <a:gd name="T50" fmla="*/ 6 w 89"/>
                <a:gd name="T51" fmla="*/ 14 h 99"/>
                <a:gd name="T52" fmla="*/ 6 w 89"/>
                <a:gd name="T53" fmla="*/ 12 h 99"/>
                <a:gd name="T54" fmla="*/ 10 w 89"/>
                <a:gd name="T55" fmla="*/ 8 h 99"/>
                <a:gd name="T56" fmla="*/ 13 w 89"/>
                <a:gd name="T57" fmla="*/ 8 h 99"/>
                <a:gd name="T58" fmla="*/ 15 w 89"/>
                <a:gd name="T59" fmla="*/ 6 h 99"/>
                <a:gd name="T60" fmla="*/ 32 w 89"/>
                <a:gd name="T61" fmla="*/ 6 h 99"/>
                <a:gd name="T62" fmla="*/ 32 w 89"/>
                <a:gd name="T63" fmla="*/ 89 h 99"/>
                <a:gd name="T64" fmla="*/ 30 w 89"/>
                <a:gd name="T65" fmla="*/ 93 h 99"/>
                <a:gd name="T66" fmla="*/ 28 w 89"/>
                <a:gd name="T67" fmla="*/ 94 h 99"/>
                <a:gd name="T68" fmla="*/ 27 w 89"/>
                <a:gd name="T69" fmla="*/ 94 h 99"/>
                <a:gd name="T70" fmla="*/ 26 w 89"/>
                <a:gd name="T71" fmla="*/ 96 h 99"/>
                <a:gd name="T72" fmla="*/ 19 w 89"/>
                <a:gd name="T73" fmla="*/ 96 h 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9" h="99">
                  <a:moveTo>
                    <a:pt x="21" y="96"/>
                  </a:moveTo>
                  <a:lnTo>
                    <a:pt x="21" y="98"/>
                  </a:lnTo>
                  <a:lnTo>
                    <a:pt x="67" y="98"/>
                  </a:lnTo>
                  <a:lnTo>
                    <a:pt x="67" y="96"/>
                  </a:lnTo>
                  <a:lnTo>
                    <a:pt x="57" y="96"/>
                  </a:lnTo>
                  <a:lnTo>
                    <a:pt x="52" y="91"/>
                  </a:lnTo>
                  <a:lnTo>
                    <a:pt x="52" y="6"/>
                  </a:lnTo>
                  <a:lnTo>
                    <a:pt x="71" y="6"/>
                  </a:lnTo>
                  <a:lnTo>
                    <a:pt x="75" y="8"/>
                  </a:lnTo>
                  <a:lnTo>
                    <a:pt x="77" y="8"/>
                  </a:lnTo>
                  <a:lnTo>
                    <a:pt x="78" y="10"/>
                  </a:lnTo>
                  <a:lnTo>
                    <a:pt x="80" y="10"/>
                  </a:lnTo>
                  <a:lnTo>
                    <a:pt x="80" y="12"/>
                  </a:lnTo>
                  <a:lnTo>
                    <a:pt x="82" y="14"/>
                  </a:lnTo>
                  <a:lnTo>
                    <a:pt x="82" y="16"/>
                  </a:lnTo>
                  <a:lnTo>
                    <a:pt x="84" y="20"/>
                  </a:lnTo>
                  <a:lnTo>
                    <a:pt x="84" y="25"/>
                  </a:lnTo>
                  <a:lnTo>
                    <a:pt x="88" y="25"/>
                  </a:lnTo>
                  <a:lnTo>
                    <a:pt x="88" y="0"/>
                  </a:lnTo>
                  <a:lnTo>
                    <a:pt x="0" y="0"/>
                  </a:lnTo>
                  <a:lnTo>
                    <a:pt x="0" y="25"/>
                  </a:lnTo>
                  <a:lnTo>
                    <a:pt x="4" y="25"/>
                  </a:lnTo>
                  <a:lnTo>
                    <a:pt x="4" y="20"/>
                  </a:lnTo>
                  <a:lnTo>
                    <a:pt x="6" y="18"/>
                  </a:lnTo>
                  <a:lnTo>
                    <a:pt x="6" y="16"/>
                  </a:lnTo>
                  <a:lnTo>
                    <a:pt x="7" y="14"/>
                  </a:lnTo>
                  <a:lnTo>
                    <a:pt x="7" y="12"/>
                  </a:lnTo>
                  <a:lnTo>
                    <a:pt x="11" y="8"/>
                  </a:lnTo>
                  <a:lnTo>
                    <a:pt x="15" y="8"/>
                  </a:lnTo>
                  <a:lnTo>
                    <a:pt x="17" y="6"/>
                  </a:lnTo>
                  <a:lnTo>
                    <a:pt x="36" y="6"/>
                  </a:lnTo>
                  <a:lnTo>
                    <a:pt x="36" y="89"/>
                  </a:lnTo>
                  <a:lnTo>
                    <a:pt x="34" y="93"/>
                  </a:lnTo>
                  <a:lnTo>
                    <a:pt x="32" y="94"/>
                  </a:lnTo>
                  <a:lnTo>
                    <a:pt x="30" y="94"/>
                  </a:lnTo>
                  <a:lnTo>
                    <a:pt x="29" y="96"/>
                  </a:lnTo>
                  <a:lnTo>
                    <a:pt x="21" y="9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43" name="Freeform 27">
              <a:extLst>
                <a:ext uri="{FF2B5EF4-FFF2-40B4-BE49-F238E27FC236}">
                  <a16:creationId xmlns:a16="http://schemas.microsoft.com/office/drawing/2014/main" id="{A806B2E5-D074-4922-A3C6-85A77879CD78}"/>
                </a:ext>
              </a:extLst>
            </p:cNvPr>
            <p:cNvSpPr>
              <a:spLocks/>
            </p:cNvSpPr>
            <p:nvPr/>
          </p:nvSpPr>
          <p:spPr bwMode="auto">
            <a:xfrm>
              <a:off x="1750" y="3306"/>
              <a:ext cx="39" cy="99"/>
            </a:xfrm>
            <a:custGeom>
              <a:avLst/>
              <a:gdLst>
                <a:gd name="T0" fmla="*/ 12 w 44"/>
                <a:gd name="T1" fmla="*/ 83 h 99"/>
                <a:gd name="T2" fmla="*/ 12 w 44"/>
                <a:gd name="T3" fmla="*/ 89 h 99"/>
                <a:gd name="T4" fmla="*/ 11 w 44"/>
                <a:gd name="T5" fmla="*/ 91 h 99"/>
                <a:gd name="T6" fmla="*/ 11 w 44"/>
                <a:gd name="T7" fmla="*/ 93 h 99"/>
                <a:gd name="T8" fmla="*/ 7 w 44"/>
                <a:gd name="T9" fmla="*/ 96 h 99"/>
                <a:gd name="T10" fmla="*/ 0 w 44"/>
                <a:gd name="T11" fmla="*/ 96 h 99"/>
                <a:gd name="T12" fmla="*/ 0 w 44"/>
                <a:gd name="T13" fmla="*/ 98 h 99"/>
                <a:gd name="T14" fmla="*/ 38 w 44"/>
                <a:gd name="T15" fmla="*/ 98 h 99"/>
                <a:gd name="T16" fmla="*/ 38 w 44"/>
                <a:gd name="T17" fmla="*/ 96 h 99"/>
                <a:gd name="T18" fmla="*/ 31 w 44"/>
                <a:gd name="T19" fmla="*/ 96 h 99"/>
                <a:gd name="T20" fmla="*/ 27 w 44"/>
                <a:gd name="T21" fmla="*/ 93 h 99"/>
                <a:gd name="T22" fmla="*/ 27 w 44"/>
                <a:gd name="T23" fmla="*/ 91 h 99"/>
                <a:gd name="T24" fmla="*/ 26 w 44"/>
                <a:gd name="T25" fmla="*/ 89 h 99"/>
                <a:gd name="T26" fmla="*/ 26 w 44"/>
                <a:gd name="T27" fmla="*/ 10 h 99"/>
                <a:gd name="T28" fmla="*/ 27 w 44"/>
                <a:gd name="T29" fmla="*/ 8 h 99"/>
                <a:gd name="T30" fmla="*/ 27 w 44"/>
                <a:gd name="T31" fmla="*/ 6 h 99"/>
                <a:gd name="T32" fmla="*/ 31 w 44"/>
                <a:gd name="T33" fmla="*/ 2 h 99"/>
                <a:gd name="T34" fmla="*/ 38 w 44"/>
                <a:gd name="T35" fmla="*/ 2 h 99"/>
                <a:gd name="T36" fmla="*/ 38 w 44"/>
                <a:gd name="T37" fmla="*/ 0 h 99"/>
                <a:gd name="T38" fmla="*/ 0 w 44"/>
                <a:gd name="T39" fmla="*/ 0 h 99"/>
                <a:gd name="T40" fmla="*/ 0 w 44"/>
                <a:gd name="T41" fmla="*/ 2 h 99"/>
                <a:gd name="T42" fmla="*/ 7 w 44"/>
                <a:gd name="T43" fmla="*/ 2 h 99"/>
                <a:gd name="T44" fmla="*/ 11 w 44"/>
                <a:gd name="T45" fmla="*/ 6 h 99"/>
                <a:gd name="T46" fmla="*/ 11 w 44"/>
                <a:gd name="T47" fmla="*/ 8 h 99"/>
                <a:gd name="T48" fmla="*/ 12 w 44"/>
                <a:gd name="T49" fmla="*/ 10 h 99"/>
                <a:gd name="T50" fmla="*/ 12 w 44"/>
                <a:gd name="T51" fmla="*/ 83 h 9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4" h="99">
                  <a:moveTo>
                    <a:pt x="14" y="83"/>
                  </a:moveTo>
                  <a:lnTo>
                    <a:pt x="14" y="89"/>
                  </a:lnTo>
                  <a:lnTo>
                    <a:pt x="12" y="91"/>
                  </a:lnTo>
                  <a:lnTo>
                    <a:pt x="12" y="93"/>
                  </a:lnTo>
                  <a:lnTo>
                    <a:pt x="8" y="96"/>
                  </a:lnTo>
                  <a:lnTo>
                    <a:pt x="0" y="96"/>
                  </a:lnTo>
                  <a:lnTo>
                    <a:pt x="0" y="98"/>
                  </a:lnTo>
                  <a:lnTo>
                    <a:pt x="43" y="98"/>
                  </a:lnTo>
                  <a:lnTo>
                    <a:pt x="43" y="96"/>
                  </a:lnTo>
                  <a:lnTo>
                    <a:pt x="35" y="96"/>
                  </a:lnTo>
                  <a:lnTo>
                    <a:pt x="31" y="93"/>
                  </a:lnTo>
                  <a:lnTo>
                    <a:pt x="31" y="91"/>
                  </a:lnTo>
                  <a:lnTo>
                    <a:pt x="29" y="89"/>
                  </a:lnTo>
                  <a:lnTo>
                    <a:pt x="29" y="10"/>
                  </a:lnTo>
                  <a:lnTo>
                    <a:pt x="31" y="8"/>
                  </a:lnTo>
                  <a:lnTo>
                    <a:pt x="31" y="6"/>
                  </a:lnTo>
                  <a:lnTo>
                    <a:pt x="35" y="2"/>
                  </a:lnTo>
                  <a:lnTo>
                    <a:pt x="43" y="2"/>
                  </a:lnTo>
                  <a:lnTo>
                    <a:pt x="43" y="0"/>
                  </a:lnTo>
                  <a:lnTo>
                    <a:pt x="0" y="0"/>
                  </a:lnTo>
                  <a:lnTo>
                    <a:pt x="0" y="2"/>
                  </a:lnTo>
                  <a:lnTo>
                    <a:pt x="8" y="2"/>
                  </a:lnTo>
                  <a:lnTo>
                    <a:pt x="12" y="6"/>
                  </a:lnTo>
                  <a:lnTo>
                    <a:pt x="12" y="8"/>
                  </a:lnTo>
                  <a:lnTo>
                    <a:pt x="14" y="10"/>
                  </a:lnTo>
                  <a:lnTo>
                    <a:pt x="14" y="83"/>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44" name="Freeform 28">
              <a:extLst>
                <a:ext uri="{FF2B5EF4-FFF2-40B4-BE49-F238E27FC236}">
                  <a16:creationId xmlns:a16="http://schemas.microsoft.com/office/drawing/2014/main" id="{AC704B07-D607-45C2-B9F4-9CA0004255BF}"/>
                </a:ext>
              </a:extLst>
            </p:cNvPr>
            <p:cNvSpPr>
              <a:spLocks/>
            </p:cNvSpPr>
            <p:nvPr/>
          </p:nvSpPr>
          <p:spPr bwMode="auto">
            <a:xfrm>
              <a:off x="1805" y="3306"/>
              <a:ext cx="112" cy="99"/>
            </a:xfrm>
            <a:custGeom>
              <a:avLst/>
              <a:gdLst>
                <a:gd name="T0" fmla="*/ 0 w 126"/>
                <a:gd name="T1" fmla="*/ 96 h 99"/>
                <a:gd name="T2" fmla="*/ 0 w 126"/>
                <a:gd name="T3" fmla="*/ 98 h 99"/>
                <a:gd name="T4" fmla="*/ 30 w 126"/>
                <a:gd name="T5" fmla="*/ 98 h 99"/>
                <a:gd name="T6" fmla="*/ 30 w 126"/>
                <a:gd name="T7" fmla="*/ 96 h 99"/>
                <a:gd name="T8" fmla="*/ 24 w 126"/>
                <a:gd name="T9" fmla="*/ 96 h 99"/>
                <a:gd name="T10" fmla="*/ 22 w 126"/>
                <a:gd name="T11" fmla="*/ 94 h 99"/>
                <a:gd name="T12" fmla="*/ 20 w 126"/>
                <a:gd name="T13" fmla="*/ 94 h 99"/>
                <a:gd name="T14" fmla="*/ 19 w 126"/>
                <a:gd name="T15" fmla="*/ 93 h 99"/>
                <a:gd name="T16" fmla="*/ 19 w 126"/>
                <a:gd name="T17" fmla="*/ 91 h 99"/>
                <a:gd name="T18" fmla="*/ 17 w 126"/>
                <a:gd name="T19" fmla="*/ 89 h 99"/>
                <a:gd name="T20" fmla="*/ 17 w 126"/>
                <a:gd name="T21" fmla="*/ 18 h 99"/>
                <a:gd name="T22" fmla="*/ 50 w 126"/>
                <a:gd name="T23" fmla="*/ 98 h 99"/>
                <a:gd name="T24" fmla="*/ 52 w 126"/>
                <a:gd name="T25" fmla="*/ 98 h 99"/>
                <a:gd name="T26" fmla="*/ 85 w 126"/>
                <a:gd name="T27" fmla="*/ 18 h 99"/>
                <a:gd name="T28" fmla="*/ 85 w 126"/>
                <a:gd name="T29" fmla="*/ 89 h 99"/>
                <a:gd name="T30" fmla="*/ 84 w 126"/>
                <a:gd name="T31" fmla="*/ 91 h 99"/>
                <a:gd name="T32" fmla="*/ 84 w 126"/>
                <a:gd name="T33" fmla="*/ 93 h 99"/>
                <a:gd name="T34" fmla="*/ 82 w 126"/>
                <a:gd name="T35" fmla="*/ 94 h 99"/>
                <a:gd name="T36" fmla="*/ 80 w 126"/>
                <a:gd name="T37" fmla="*/ 94 h 99"/>
                <a:gd name="T38" fmla="*/ 76 w 126"/>
                <a:gd name="T39" fmla="*/ 96 h 99"/>
                <a:gd name="T40" fmla="*/ 73 w 126"/>
                <a:gd name="T41" fmla="*/ 96 h 99"/>
                <a:gd name="T42" fmla="*/ 73 w 126"/>
                <a:gd name="T43" fmla="*/ 98 h 99"/>
                <a:gd name="T44" fmla="*/ 111 w 126"/>
                <a:gd name="T45" fmla="*/ 98 h 99"/>
                <a:gd name="T46" fmla="*/ 111 w 126"/>
                <a:gd name="T47" fmla="*/ 96 h 99"/>
                <a:gd name="T48" fmla="*/ 108 w 126"/>
                <a:gd name="T49" fmla="*/ 96 h 99"/>
                <a:gd name="T50" fmla="*/ 104 w 126"/>
                <a:gd name="T51" fmla="*/ 94 h 99"/>
                <a:gd name="T52" fmla="*/ 102 w 126"/>
                <a:gd name="T53" fmla="*/ 94 h 99"/>
                <a:gd name="T54" fmla="*/ 99 w 126"/>
                <a:gd name="T55" fmla="*/ 91 h 99"/>
                <a:gd name="T56" fmla="*/ 99 w 126"/>
                <a:gd name="T57" fmla="*/ 8 h 99"/>
                <a:gd name="T58" fmla="*/ 104 w 126"/>
                <a:gd name="T59" fmla="*/ 2 h 99"/>
                <a:gd name="T60" fmla="*/ 111 w 126"/>
                <a:gd name="T61" fmla="*/ 2 h 99"/>
                <a:gd name="T62" fmla="*/ 111 w 126"/>
                <a:gd name="T63" fmla="*/ 0 h 99"/>
                <a:gd name="T64" fmla="*/ 85 w 126"/>
                <a:gd name="T65" fmla="*/ 0 h 99"/>
                <a:gd name="T66" fmla="*/ 56 w 126"/>
                <a:gd name="T67" fmla="*/ 75 h 99"/>
                <a:gd name="T68" fmla="*/ 26 w 126"/>
                <a:gd name="T69" fmla="*/ 0 h 99"/>
                <a:gd name="T70" fmla="*/ 0 w 126"/>
                <a:gd name="T71" fmla="*/ 0 h 99"/>
                <a:gd name="T72" fmla="*/ 0 w 126"/>
                <a:gd name="T73" fmla="*/ 2 h 99"/>
                <a:gd name="T74" fmla="*/ 4 w 126"/>
                <a:gd name="T75" fmla="*/ 2 h 99"/>
                <a:gd name="T76" fmla="*/ 7 w 126"/>
                <a:gd name="T77" fmla="*/ 4 h 99"/>
                <a:gd name="T78" fmla="*/ 8 w 126"/>
                <a:gd name="T79" fmla="*/ 4 h 99"/>
                <a:gd name="T80" fmla="*/ 10 w 126"/>
                <a:gd name="T81" fmla="*/ 6 h 99"/>
                <a:gd name="T82" fmla="*/ 10 w 126"/>
                <a:gd name="T83" fmla="*/ 8 h 99"/>
                <a:gd name="T84" fmla="*/ 12 w 126"/>
                <a:gd name="T85" fmla="*/ 10 h 99"/>
                <a:gd name="T86" fmla="*/ 12 w 126"/>
                <a:gd name="T87" fmla="*/ 87 h 99"/>
                <a:gd name="T88" fmla="*/ 10 w 126"/>
                <a:gd name="T89" fmla="*/ 89 h 99"/>
                <a:gd name="T90" fmla="*/ 10 w 126"/>
                <a:gd name="T91" fmla="*/ 93 h 99"/>
                <a:gd name="T92" fmla="*/ 8 w 126"/>
                <a:gd name="T93" fmla="*/ 93 h 99"/>
                <a:gd name="T94" fmla="*/ 8 w 126"/>
                <a:gd name="T95" fmla="*/ 94 h 99"/>
                <a:gd name="T96" fmla="*/ 7 w 126"/>
                <a:gd name="T97" fmla="*/ 94 h 99"/>
                <a:gd name="T98" fmla="*/ 5 w 126"/>
                <a:gd name="T99" fmla="*/ 96 h 99"/>
                <a:gd name="T100" fmla="*/ 0 w 126"/>
                <a:gd name="T101" fmla="*/ 96 h 9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6" h="99">
                  <a:moveTo>
                    <a:pt x="0" y="96"/>
                  </a:moveTo>
                  <a:lnTo>
                    <a:pt x="0" y="98"/>
                  </a:lnTo>
                  <a:lnTo>
                    <a:pt x="34" y="98"/>
                  </a:lnTo>
                  <a:lnTo>
                    <a:pt x="34" y="96"/>
                  </a:lnTo>
                  <a:lnTo>
                    <a:pt x="27" y="96"/>
                  </a:lnTo>
                  <a:lnTo>
                    <a:pt x="25" y="94"/>
                  </a:lnTo>
                  <a:lnTo>
                    <a:pt x="23" y="94"/>
                  </a:lnTo>
                  <a:lnTo>
                    <a:pt x="21" y="93"/>
                  </a:lnTo>
                  <a:lnTo>
                    <a:pt x="21" y="91"/>
                  </a:lnTo>
                  <a:lnTo>
                    <a:pt x="19" y="89"/>
                  </a:lnTo>
                  <a:lnTo>
                    <a:pt x="19" y="18"/>
                  </a:lnTo>
                  <a:lnTo>
                    <a:pt x="56" y="98"/>
                  </a:lnTo>
                  <a:lnTo>
                    <a:pt x="59" y="98"/>
                  </a:lnTo>
                  <a:lnTo>
                    <a:pt x="96" y="18"/>
                  </a:lnTo>
                  <a:lnTo>
                    <a:pt x="96" y="89"/>
                  </a:lnTo>
                  <a:lnTo>
                    <a:pt x="94" y="91"/>
                  </a:lnTo>
                  <a:lnTo>
                    <a:pt x="94" y="93"/>
                  </a:lnTo>
                  <a:lnTo>
                    <a:pt x="92" y="94"/>
                  </a:lnTo>
                  <a:lnTo>
                    <a:pt x="90" y="94"/>
                  </a:lnTo>
                  <a:lnTo>
                    <a:pt x="86" y="96"/>
                  </a:lnTo>
                  <a:lnTo>
                    <a:pt x="82" y="96"/>
                  </a:lnTo>
                  <a:lnTo>
                    <a:pt x="82" y="98"/>
                  </a:lnTo>
                  <a:lnTo>
                    <a:pt x="125" y="98"/>
                  </a:lnTo>
                  <a:lnTo>
                    <a:pt x="125" y="96"/>
                  </a:lnTo>
                  <a:lnTo>
                    <a:pt x="121" y="96"/>
                  </a:lnTo>
                  <a:lnTo>
                    <a:pt x="117" y="94"/>
                  </a:lnTo>
                  <a:lnTo>
                    <a:pt x="115" y="94"/>
                  </a:lnTo>
                  <a:lnTo>
                    <a:pt x="111" y="91"/>
                  </a:lnTo>
                  <a:lnTo>
                    <a:pt x="111" y="8"/>
                  </a:lnTo>
                  <a:lnTo>
                    <a:pt x="117" y="2"/>
                  </a:lnTo>
                  <a:lnTo>
                    <a:pt x="125" y="2"/>
                  </a:lnTo>
                  <a:lnTo>
                    <a:pt x="125" y="0"/>
                  </a:lnTo>
                  <a:lnTo>
                    <a:pt x="96" y="0"/>
                  </a:lnTo>
                  <a:lnTo>
                    <a:pt x="63" y="75"/>
                  </a:lnTo>
                  <a:lnTo>
                    <a:pt x="29" y="0"/>
                  </a:lnTo>
                  <a:lnTo>
                    <a:pt x="0" y="0"/>
                  </a:lnTo>
                  <a:lnTo>
                    <a:pt x="0" y="2"/>
                  </a:lnTo>
                  <a:lnTo>
                    <a:pt x="4" y="2"/>
                  </a:lnTo>
                  <a:lnTo>
                    <a:pt x="8" y="4"/>
                  </a:lnTo>
                  <a:lnTo>
                    <a:pt x="9" y="4"/>
                  </a:lnTo>
                  <a:lnTo>
                    <a:pt x="11" y="6"/>
                  </a:lnTo>
                  <a:lnTo>
                    <a:pt x="11" y="8"/>
                  </a:lnTo>
                  <a:lnTo>
                    <a:pt x="13" y="10"/>
                  </a:lnTo>
                  <a:lnTo>
                    <a:pt x="13" y="87"/>
                  </a:lnTo>
                  <a:lnTo>
                    <a:pt x="11" y="89"/>
                  </a:lnTo>
                  <a:lnTo>
                    <a:pt x="11" y="93"/>
                  </a:lnTo>
                  <a:lnTo>
                    <a:pt x="9" y="93"/>
                  </a:lnTo>
                  <a:lnTo>
                    <a:pt x="9" y="94"/>
                  </a:lnTo>
                  <a:lnTo>
                    <a:pt x="8" y="94"/>
                  </a:lnTo>
                  <a:lnTo>
                    <a:pt x="6" y="96"/>
                  </a:lnTo>
                  <a:lnTo>
                    <a:pt x="0" y="9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45" name="Freeform 29">
              <a:extLst>
                <a:ext uri="{FF2B5EF4-FFF2-40B4-BE49-F238E27FC236}">
                  <a16:creationId xmlns:a16="http://schemas.microsoft.com/office/drawing/2014/main" id="{9D8083DD-4454-4096-90F2-D14935A5D093}"/>
                </a:ext>
              </a:extLst>
            </p:cNvPr>
            <p:cNvSpPr>
              <a:spLocks/>
            </p:cNvSpPr>
            <p:nvPr/>
          </p:nvSpPr>
          <p:spPr bwMode="auto">
            <a:xfrm>
              <a:off x="1932" y="3306"/>
              <a:ext cx="75" cy="99"/>
            </a:xfrm>
            <a:custGeom>
              <a:avLst/>
              <a:gdLst>
                <a:gd name="T0" fmla="*/ 0 w 87"/>
                <a:gd name="T1" fmla="*/ 96 h 99"/>
                <a:gd name="T2" fmla="*/ 0 w 87"/>
                <a:gd name="T3" fmla="*/ 98 h 99"/>
                <a:gd name="T4" fmla="*/ 70 w 87"/>
                <a:gd name="T5" fmla="*/ 98 h 99"/>
                <a:gd name="T6" fmla="*/ 76 w 87"/>
                <a:gd name="T7" fmla="*/ 75 h 99"/>
                <a:gd name="T8" fmla="*/ 73 w 87"/>
                <a:gd name="T9" fmla="*/ 73 h 99"/>
                <a:gd name="T10" fmla="*/ 72 w 87"/>
                <a:gd name="T11" fmla="*/ 75 h 99"/>
                <a:gd name="T12" fmla="*/ 72 w 87"/>
                <a:gd name="T13" fmla="*/ 79 h 99"/>
                <a:gd name="T14" fmla="*/ 70 w 87"/>
                <a:gd name="T15" fmla="*/ 81 h 99"/>
                <a:gd name="T16" fmla="*/ 70 w 87"/>
                <a:gd name="T17" fmla="*/ 83 h 99"/>
                <a:gd name="T18" fmla="*/ 68 w 87"/>
                <a:gd name="T19" fmla="*/ 85 h 99"/>
                <a:gd name="T20" fmla="*/ 68 w 87"/>
                <a:gd name="T21" fmla="*/ 87 h 99"/>
                <a:gd name="T22" fmla="*/ 66 w 87"/>
                <a:gd name="T23" fmla="*/ 87 h 99"/>
                <a:gd name="T24" fmla="*/ 63 w 87"/>
                <a:gd name="T25" fmla="*/ 91 h 99"/>
                <a:gd name="T26" fmla="*/ 61 w 87"/>
                <a:gd name="T27" fmla="*/ 91 h 99"/>
                <a:gd name="T28" fmla="*/ 59 w 87"/>
                <a:gd name="T29" fmla="*/ 93 h 99"/>
                <a:gd name="T30" fmla="*/ 27 w 87"/>
                <a:gd name="T31" fmla="*/ 93 h 99"/>
                <a:gd name="T32" fmla="*/ 26 w 87"/>
                <a:gd name="T33" fmla="*/ 91 h 99"/>
                <a:gd name="T34" fmla="*/ 26 w 87"/>
                <a:gd name="T35" fmla="*/ 50 h 99"/>
                <a:gd name="T36" fmla="*/ 52 w 87"/>
                <a:gd name="T37" fmla="*/ 50 h 99"/>
                <a:gd name="T38" fmla="*/ 54 w 87"/>
                <a:gd name="T39" fmla="*/ 52 h 99"/>
                <a:gd name="T40" fmla="*/ 56 w 87"/>
                <a:gd name="T41" fmla="*/ 52 h 99"/>
                <a:gd name="T42" fmla="*/ 56 w 87"/>
                <a:gd name="T43" fmla="*/ 54 h 99"/>
                <a:gd name="T44" fmla="*/ 58 w 87"/>
                <a:gd name="T45" fmla="*/ 54 h 99"/>
                <a:gd name="T46" fmla="*/ 58 w 87"/>
                <a:gd name="T47" fmla="*/ 58 h 99"/>
                <a:gd name="T48" fmla="*/ 59 w 87"/>
                <a:gd name="T49" fmla="*/ 60 h 99"/>
                <a:gd name="T50" fmla="*/ 59 w 87"/>
                <a:gd name="T51" fmla="*/ 64 h 99"/>
                <a:gd name="T52" fmla="*/ 63 w 87"/>
                <a:gd name="T53" fmla="*/ 64 h 99"/>
                <a:gd name="T54" fmla="*/ 63 w 87"/>
                <a:gd name="T55" fmla="*/ 31 h 99"/>
                <a:gd name="T56" fmla="*/ 59 w 87"/>
                <a:gd name="T57" fmla="*/ 31 h 99"/>
                <a:gd name="T58" fmla="*/ 59 w 87"/>
                <a:gd name="T59" fmla="*/ 35 h 99"/>
                <a:gd name="T60" fmla="*/ 58 w 87"/>
                <a:gd name="T61" fmla="*/ 37 h 99"/>
                <a:gd name="T62" fmla="*/ 58 w 87"/>
                <a:gd name="T63" fmla="*/ 39 h 99"/>
                <a:gd name="T64" fmla="*/ 54 w 87"/>
                <a:gd name="T65" fmla="*/ 43 h 99"/>
                <a:gd name="T66" fmla="*/ 52 w 87"/>
                <a:gd name="T67" fmla="*/ 43 h 99"/>
                <a:gd name="T68" fmla="*/ 52 w 87"/>
                <a:gd name="T69" fmla="*/ 45 h 99"/>
                <a:gd name="T70" fmla="*/ 26 w 87"/>
                <a:gd name="T71" fmla="*/ 45 h 99"/>
                <a:gd name="T72" fmla="*/ 26 w 87"/>
                <a:gd name="T73" fmla="*/ 6 h 99"/>
                <a:gd name="T74" fmla="*/ 59 w 87"/>
                <a:gd name="T75" fmla="*/ 6 h 99"/>
                <a:gd name="T76" fmla="*/ 59 w 87"/>
                <a:gd name="T77" fmla="*/ 8 h 99"/>
                <a:gd name="T78" fmla="*/ 61 w 87"/>
                <a:gd name="T79" fmla="*/ 8 h 99"/>
                <a:gd name="T80" fmla="*/ 65 w 87"/>
                <a:gd name="T81" fmla="*/ 12 h 99"/>
                <a:gd name="T82" fmla="*/ 65 w 87"/>
                <a:gd name="T83" fmla="*/ 16 h 99"/>
                <a:gd name="T84" fmla="*/ 66 w 87"/>
                <a:gd name="T85" fmla="*/ 18 h 99"/>
                <a:gd name="T86" fmla="*/ 66 w 87"/>
                <a:gd name="T87" fmla="*/ 22 h 99"/>
                <a:gd name="T88" fmla="*/ 70 w 87"/>
                <a:gd name="T89" fmla="*/ 22 h 99"/>
                <a:gd name="T90" fmla="*/ 68 w 87"/>
                <a:gd name="T91" fmla="*/ 0 h 99"/>
                <a:gd name="T92" fmla="*/ 0 w 87"/>
                <a:gd name="T93" fmla="*/ 0 h 99"/>
                <a:gd name="T94" fmla="*/ 0 w 87"/>
                <a:gd name="T95" fmla="*/ 2 h 99"/>
                <a:gd name="T96" fmla="*/ 5 w 87"/>
                <a:gd name="T97" fmla="*/ 2 h 99"/>
                <a:gd name="T98" fmla="*/ 12 w 87"/>
                <a:gd name="T99" fmla="*/ 10 h 99"/>
                <a:gd name="T100" fmla="*/ 12 w 87"/>
                <a:gd name="T101" fmla="*/ 89 h 99"/>
                <a:gd name="T102" fmla="*/ 10 w 87"/>
                <a:gd name="T103" fmla="*/ 91 h 99"/>
                <a:gd name="T104" fmla="*/ 10 w 87"/>
                <a:gd name="T105" fmla="*/ 93 h 99"/>
                <a:gd name="T106" fmla="*/ 7 w 87"/>
                <a:gd name="T107" fmla="*/ 96 h 99"/>
                <a:gd name="T108" fmla="*/ 0 w 87"/>
                <a:gd name="T109" fmla="*/ 96 h 9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7" h="99">
                  <a:moveTo>
                    <a:pt x="0" y="96"/>
                  </a:moveTo>
                  <a:lnTo>
                    <a:pt x="0" y="98"/>
                  </a:lnTo>
                  <a:lnTo>
                    <a:pt x="79" y="98"/>
                  </a:lnTo>
                  <a:lnTo>
                    <a:pt x="86" y="75"/>
                  </a:lnTo>
                  <a:lnTo>
                    <a:pt x="82" y="73"/>
                  </a:lnTo>
                  <a:lnTo>
                    <a:pt x="81" y="75"/>
                  </a:lnTo>
                  <a:lnTo>
                    <a:pt x="81" y="79"/>
                  </a:lnTo>
                  <a:lnTo>
                    <a:pt x="79" y="81"/>
                  </a:lnTo>
                  <a:lnTo>
                    <a:pt x="79" y="83"/>
                  </a:lnTo>
                  <a:lnTo>
                    <a:pt x="77" y="85"/>
                  </a:lnTo>
                  <a:lnTo>
                    <a:pt x="77" y="87"/>
                  </a:lnTo>
                  <a:lnTo>
                    <a:pt x="75" y="87"/>
                  </a:lnTo>
                  <a:lnTo>
                    <a:pt x="71" y="91"/>
                  </a:lnTo>
                  <a:lnTo>
                    <a:pt x="69" y="91"/>
                  </a:lnTo>
                  <a:lnTo>
                    <a:pt x="67" y="93"/>
                  </a:lnTo>
                  <a:lnTo>
                    <a:pt x="31" y="93"/>
                  </a:lnTo>
                  <a:lnTo>
                    <a:pt x="29" y="91"/>
                  </a:lnTo>
                  <a:lnTo>
                    <a:pt x="29" y="50"/>
                  </a:lnTo>
                  <a:lnTo>
                    <a:pt x="59" y="50"/>
                  </a:lnTo>
                  <a:lnTo>
                    <a:pt x="61" y="52"/>
                  </a:lnTo>
                  <a:lnTo>
                    <a:pt x="63" y="52"/>
                  </a:lnTo>
                  <a:lnTo>
                    <a:pt x="63" y="54"/>
                  </a:lnTo>
                  <a:lnTo>
                    <a:pt x="65" y="54"/>
                  </a:lnTo>
                  <a:lnTo>
                    <a:pt x="65" y="58"/>
                  </a:lnTo>
                  <a:lnTo>
                    <a:pt x="67" y="60"/>
                  </a:lnTo>
                  <a:lnTo>
                    <a:pt x="67" y="64"/>
                  </a:lnTo>
                  <a:lnTo>
                    <a:pt x="71" y="64"/>
                  </a:lnTo>
                  <a:lnTo>
                    <a:pt x="71" y="31"/>
                  </a:lnTo>
                  <a:lnTo>
                    <a:pt x="67" y="31"/>
                  </a:lnTo>
                  <a:lnTo>
                    <a:pt x="67" y="35"/>
                  </a:lnTo>
                  <a:lnTo>
                    <a:pt x="65" y="37"/>
                  </a:lnTo>
                  <a:lnTo>
                    <a:pt x="65" y="39"/>
                  </a:lnTo>
                  <a:lnTo>
                    <a:pt x="61" y="43"/>
                  </a:lnTo>
                  <a:lnTo>
                    <a:pt x="59" y="43"/>
                  </a:lnTo>
                  <a:lnTo>
                    <a:pt x="59" y="45"/>
                  </a:lnTo>
                  <a:lnTo>
                    <a:pt x="29" y="45"/>
                  </a:lnTo>
                  <a:lnTo>
                    <a:pt x="29" y="6"/>
                  </a:lnTo>
                  <a:lnTo>
                    <a:pt x="67" y="6"/>
                  </a:lnTo>
                  <a:lnTo>
                    <a:pt x="67" y="8"/>
                  </a:lnTo>
                  <a:lnTo>
                    <a:pt x="69" y="8"/>
                  </a:lnTo>
                  <a:lnTo>
                    <a:pt x="73" y="12"/>
                  </a:lnTo>
                  <a:lnTo>
                    <a:pt x="73" y="16"/>
                  </a:lnTo>
                  <a:lnTo>
                    <a:pt x="75" y="18"/>
                  </a:lnTo>
                  <a:lnTo>
                    <a:pt x="75" y="22"/>
                  </a:lnTo>
                  <a:lnTo>
                    <a:pt x="79" y="22"/>
                  </a:lnTo>
                  <a:lnTo>
                    <a:pt x="77" y="0"/>
                  </a:lnTo>
                  <a:lnTo>
                    <a:pt x="0" y="0"/>
                  </a:lnTo>
                  <a:lnTo>
                    <a:pt x="0" y="2"/>
                  </a:lnTo>
                  <a:lnTo>
                    <a:pt x="6" y="2"/>
                  </a:lnTo>
                  <a:lnTo>
                    <a:pt x="13" y="10"/>
                  </a:lnTo>
                  <a:lnTo>
                    <a:pt x="13" y="89"/>
                  </a:lnTo>
                  <a:lnTo>
                    <a:pt x="11" y="91"/>
                  </a:lnTo>
                  <a:lnTo>
                    <a:pt x="11" y="93"/>
                  </a:lnTo>
                  <a:lnTo>
                    <a:pt x="8" y="96"/>
                  </a:lnTo>
                  <a:lnTo>
                    <a:pt x="0" y="9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46" name="Freeform 30">
              <a:extLst>
                <a:ext uri="{FF2B5EF4-FFF2-40B4-BE49-F238E27FC236}">
                  <a16:creationId xmlns:a16="http://schemas.microsoft.com/office/drawing/2014/main" id="{965116AA-0542-4F2E-8C64-0F3078B3289A}"/>
                </a:ext>
              </a:extLst>
            </p:cNvPr>
            <p:cNvSpPr>
              <a:spLocks/>
            </p:cNvSpPr>
            <p:nvPr/>
          </p:nvSpPr>
          <p:spPr bwMode="auto">
            <a:xfrm>
              <a:off x="575" y="2457"/>
              <a:ext cx="112" cy="100"/>
            </a:xfrm>
            <a:custGeom>
              <a:avLst/>
              <a:gdLst>
                <a:gd name="T0" fmla="*/ 0 w 126"/>
                <a:gd name="T1" fmla="*/ 96 h 101"/>
                <a:gd name="T2" fmla="*/ 0 w 126"/>
                <a:gd name="T3" fmla="*/ 100 h 101"/>
                <a:gd name="T4" fmla="*/ 30 w 126"/>
                <a:gd name="T5" fmla="*/ 100 h 101"/>
                <a:gd name="T6" fmla="*/ 30 w 126"/>
                <a:gd name="T7" fmla="*/ 96 h 101"/>
                <a:gd name="T8" fmla="*/ 24 w 126"/>
                <a:gd name="T9" fmla="*/ 96 h 101"/>
                <a:gd name="T10" fmla="*/ 20 w 126"/>
                <a:gd name="T11" fmla="*/ 92 h 101"/>
                <a:gd name="T12" fmla="*/ 20 w 126"/>
                <a:gd name="T13" fmla="*/ 90 h 101"/>
                <a:gd name="T14" fmla="*/ 19 w 126"/>
                <a:gd name="T15" fmla="*/ 88 h 101"/>
                <a:gd name="T16" fmla="*/ 19 w 126"/>
                <a:gd name="T17" fmla="*/ 19 h 101"/>
                <a:gd name="T18" fmla="*/ 52 w 126"/>
                <a:gd name="T19" fmla="*/ 100 h 101"/>
                <a:gd name="T20" fmla="*/ 54 w 126"/>
                <a:gd name="T21" fmla="*/ 100 h 101"/>
                <a:gd name="T22" fmla="*/ 85 w 126"/>
                <a:gd name="T23" fmla="*/ 19 h 101"/>
                <a:gd name="T24" fmla="*/ 85 w 126"/>
                <a:gd name="T25" fmla="*/ 90 h 101"/>
                <a:gd name="T26" fmla="*/ 84 w 126"/>
                <a:gd name="T27" fmla="*/ 92 h 101"/>
                <a:gd name="T28" fmla="*/ 84 w 126"/>
                <a:gd name="T29" fmla="*/ 94 h 101"/>
                <a:gd name="T30" fmla="*/ 80 w 126"/>
                <a:gd name="T31" fmla="*/ 96 h 101"/>
                <a:gd name="T32" fmla="*/ 75 w 126"/>
                <a:gd name="T33" fmla="*/ 96 h 101"/>
                <a:gd name="T34" fmla="*/ 75 w 126"/>
                <a:gd name="T35" fmla="*/ 100 h 101"/>
                <a:gd name="T36" fmla="*/ 111 w 126"/>
                <a:gd name="T37" fmla="*/ 100 h 101"/>
                <a:gd name="T38" fmla="*/ 111 w 126"/>
                <a:gd name="T39" fmla="*/ 96 h 101"/>
                <a:gd name="T40" fmla="*/ 108 w 126"/>
                <a:gd name="T41" fmla="*/ 96 h 101"/>
                <a:gd name="T42" fmla="*/ 104 w 126"/>
                <a:gd name="T43" fmla="*/ 94 h 101"/>
                <a:gd name="T44" fmla="*/ 102 w 126"/>
                <a:gd name="T45" fmla="*/ 94 h 101"/>
                <a:gd name="T46" fmla="*/ 100 w 126"/>
                <a:gd name="T47" fmla="*/ 92 h 101"/>
                <a:gd name="T48" fmla="*/ 100 w 126"/>
                <a:gd name="T49" fmla="*/ 90 h 101"/>
                <a:gd name="T50" fmla="*/ 99 w 126"/>
                <a:gd name="T51" fmla="*/ 88 h 101"/>
                <a:gd name="T52" fmla="*/ 99 w 126"/>
                <a:gd name="T53" fmla="*/ 11 h 101"/>
                <a:gd name="T54" fmla="*/ 100 w 126"/>
                <a:gd name="T55" fmla="*/ 9 h 101"/>
                <a:gd name="T56" fmla="*/ 100 w 126"/>
                <a:gd name="T57" fmla="*/ 8 h 101"/>
                <a:gd name="T58" fmla="*/ 104 w 126"/>
                <a:gd name="T59" fmla="*/ 4 h 101"/>
                <a:gd name="T60" fmla="*/ 111 w 126"/>
                <a:gd name="T61" fmla="*/ 4 h 101"/>
                <a:gd name="T62" fmla="*/ 111 w 126"/>
                <a:gd name="T63" fmla="*/ 0 h 101"/>
                <a:gd name="T64" fmla="*/ 85 w 126"/>
                <a:gd name="T65" fmla="*/ 0 h 101"/>
                <a:gd name="T66" fmla="*/ 56 w 126"/>
                <a:gd name="T67" fmla="*/ 75 h 101"/>
                <a:gd name="T68" fmla="*/ 26 w 126"/>
                <a:gd name="T69" fmla="*/ 0 h 101"/>
                <a:gd name="T70" fmla="*/ 0 w 126"/>
                <a:gd name="T71" fmla="*/ 0 h 101"/>
                <a:gd name="T72" fmla="*/ 0 w 126"/>
                <a:gd name="T73" fmla="*/ 4 h 101"/>
                <a:gd name="T74" fmla="*/ 4 w 126"/>
                <a:gd name="T75" fmla="*/ 4 h 101"/>
                <a:gd name="T76" fmla="*/ 7 w 126"/>
                <a:gd name="T77" fmla="*/ 6 h 101"/>
                <a:gd name="T78" fmla="*/ 9 w 126"/>
                <a:gd name="T79" fmla="*/ 6 h 101"/>
                <a:gd name="T80" fmla="*/ 12 w 126"/>
                <a:gd name="T81" fmla="*/ 9 h 101"/>
                <a:gd name="T82" fmla="*/ 12 w 126"/>
                <a:gd name="T83" fmla="*/ 88 h 101"/>
                <a:gd name="T84" fmla="*/ 10 w 126"/>
                <a:gd name="T85" fmla="*/ 90 h 101"/>
                <a:gd name="T86" fmla="*/ 10 w 126"/>
                <a:gd name="T87" fmla="*/ 92 h 101"/>
                <a:gd name="T88" fmla="*/ 9 w 126"/>
                <a:gd name="T89" fmla="*/ 94 h 101"/>
                <a:gd name="T90" fmla="*/ 7 w 126"/>
                <a:gd name="T91" fmla="*/ 94 h 101"/>
                <a:gd name="T92" fmla="*/ 7 w 126"/>
                <a:gd name="T93" fmla="*/ 96 h 101"/>
                <a:gd name="T94" fmla="*/ 0 w 126"/>
                <a:gd name="T95" fmla="*/ 96 h 10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6" h="101">
                  <a:moveTo>
                    <a:pt x="0" y="96"/>
                  </a:moveTo>
                  <a:lnTo>
                    <a:pt x="0" y="100"/>
                  </a:lnTo>
                  <a:lnTo>
                    <a:pt x="34" y="100"/>
                  </a:lnTo>
                  <a:lnTo>
                    <a:pt x="34" y="96"/>
                  </a:lnTo>
                  <a:lnTo>
                    <a:pt x="27" y="96"/>
                  </a:lnTo>
                  <a:lnTo>
                    <a:pt x="23" y="92"/>
                  </a:lnTo>
                  <a:lnTo>
                    <a:pt x="23" y="90"/>
                  </a:lnTo>
                  <a:lnTo>
                    <a:pt x="21" y="88"/>
                  </a:lnTo>
                  <a:lnTo>
                    <a:pt x="21" y="19"/>
                  </a:lnTo>
                  <a:lnTo>
                    <a:pt x="58" y="100"/>
                  </a:lnTo>
                  <a:lnTo>
                    <a:pt x="61" y="100"/>
                  </a:lnTo>
                  <a:lnTo>
                    <a:pt x="96" y="19"/>
                  </a:lnTo>
                  <a:lnTo>
                    <a:pt x="96" y="90"/>
                  </a:lnTo>
                  <a:lnTo>
                    <a:pt x="94" y="92"/>
                  </a:lnTo>
                  <a:lnTo>
                    <a:pt x="94" y="94"/>
                  </a:lnTo>
                  <a:lnTo>
                    <a:pt x="90" y="96"/>
                  </a:lnTo>
                  <a:lnTo>
                    <a:pt x="84" y="96"/>
                  </a:lnTo>
                  <a:lnTo>
                    <a:pt x="84" y="100"/>
                  </a:lnTo>
                  <a:lnTo>
                    <a:pt x="125" y="100"/>
                  </a:lnTo>
                  <a:lnTo>
                    <a:pt x="125" y="96"/>
                  </a:lnTo>
                  <a:lnTo>
                    <a:pt x="121" y="96"/>
                  </a:lnTo>
                  <a:lnTo>
                    <a:pt x="117" y="94"/>
                  </a:lnTo>
                  <a:lnTo>
                    <a:pt x="115" y="94"/>
                  </a:lnTo>
                  <a:lnTo>
                    <a:pt x="113" y="92"/>
                  </a:lnTo>
                  <a:lnTo>
                    <a:pt x="113" y="90"/>
                  </a:lnTo>
                  <a:lnTo>
                    <a:pt x="111" y="88"/>
                  </a:lnTo>
                  <a:lnTo>
                    <a:pt x="111" y="11"/>
                  </a:lnTo>
                  <a:lnTo>
                    <a:pt x="113" y="9"/>
                  </a:lnTo>
                  <a:lnTo>
                    <a:pt x="113" y="8"/>
                  </a:lnTo>
                  <a:lnTo>
                    <a:pt x="117" y="4"/>
                  </a:lnTo>
                  <a:lnTo>
                    <a:pt x="125" y="4"/>
                  </a:lnTo>
                  <a:lnTo>
                    <a:pt x="125" y="0"/>
                  </a:lnTo>
                  <a:lnTo>
                    <a:pt x="96" y="0"/>
                  </a:lnTo>
                  <a:lnTo>
                    <a:pt x="63" y="75"/>
                  </a:lnTo>
                  <a:lnTo>
                    <a:pt x="29" y="0"/>
                  </a:lnTo>
                  <a:lnTo>
                    <a:pt x="0" y="0"/>
                  </a:lnTo>
                  <a:lnTo>
                    <a:pt x="0" y="4"/>
                  </a:lnTo>
                  <a:lnTo>
                    <a:pt x="4" y="4"/>
                  </a:lnTo>
                  <a:lnTo>
                    <a:pt x="8" y="6"/>
                  </a:lnTo>
                  <a:lnTo>
                    <a:pt x="10" y="6"/>
                  </a:lnTo>
                  <a:lnTo>
                    <a:pt x="13" y="9"/>
                  </a:lnTo>
                  <a:lnTo>
                    <a:pt x="13" y="88"/>
                  </a:lnTo>
                  <a:lnTo>
                    <a:pt x="11" y="90"/>
                  </a:lnTo>
                  <a:lnTo>
                    <a:pt x="11" y="92"/>
                  </a:lnTo>
                  <a:lnTo>
                    <a:pt x="10" y="94"/>
                  </a:lnTo>
                  <a:lnTo>
                    <a:pt x="8" y="94"/>
                  </a:lnTo>
                  <a:lnTo>
                    <a:pt x="8" y="96"/>
                  </a:lnTo>
                  <a:lnTo>
                    <a:pt x="0" y="9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47" name="Freeform 31">
              <a:extLst>
                <a:ext uri="{FF2B5EF4-FFF2-40B4-BE49-F238E27FC236}">
                  <a16:creationId xmlns:a16="http://schemas.microsoft.com/office/drawing/2014/main" id="{BFC1289D-98B1-43CE-A7EB-933BA2036F62}"/>
                </a:ext>
              </a:extLst>
            </p:cNvPr>
            <p:cNvSpPr>
              <a:spLocks/>
            </p:cNvSpPr>
            <p:nvPr/>
          </p:nvSpPr>
          <p:spPr bwMode="auto">
            <a:xfrm>
              <a:off x="696" y="2554"/>
              <a:ext cx="47" cy="56"/>
            </a:xfrm>
            <a:custGeom>
              <a:avLst/>
              <a:gdLst>
                <a:gd name="T0" fmla="*/ 35 w 53"/>
                <a:gd name="T1" fmla="*/ 4 h 58"/>
                <a:gd name="T2" fmla="*/ 0 w 53"/>
                <a:gd name="T3" fmla="*/ 54 h 58"/>
                <a:gd name="T4" fmla="*/ 0 w 53"/>
                <a:gd name="T5" fmla="*/ 57 h 58"/>
                <a:gd name="T6" fmla="*/ 44 w 53"/>
                <a:gd name="T7" fmla="*/ 57 h 58"/>
                <a:gd name="T8" fmla="*/ 46 w 53"/>
                <a:gd name="T9" fmla="*/ 40 h 58"/>
                <a:gd name="T10" fmla="*/ 44 w 53"/>
                <a:gd name="T11" fmla="*/ 40 h 58"/>
                <a:gd name="T12" fmla="*/ 44 w 53"/>
                <a:gd name="T13" fmla="*/ 42 h 58"/>
                <a:gd name="T14" fmla="*/ 43 w 53"/>
                <a:gd name="T15" fmla="*/ 46 h 58"/>
                <a:gd name="T16" fmla="*/ 41 w 53"/>
                <a:gd name="T17" fmla="*/ 48 h 58"/>
                <a:gd name="T18" fmla="*/ 41 w 53"/>
                <a:gd name="T19" fmla="*/ 50 h 58"/>
                <a:gd name="T20" fmla="*/ 37 w 53"/>
                <a:gd name="T21" fmla="*/ 50 h 58"/>
                <a:gd name="T22" fmla="*/ 36 w 53"/>
                <a:gd name="T23" fmla="*/ 52 h 58"/>
                <a:gd name="T24" fmla="*/ 14 w 53"/>
                <a:gd name="T25" fmla="*/ 52 h 58"/>
                <a:gd name="T26" fmla="*/ 46 w 53"/>
                <a:gd name="T27" fmla="*/ 2 h 58"/>
                <a:gd name="T28" fmla="*/ 46 w 53"/>
                <a:gd name="T29" fmla="*/ 0 h 58"/>
                <a:gd name="T30" fmla="*/ 5 w 53"/>
                <a:gd name="T31" fmla="*/ 0 h 58"/>
                <a:gd name="T32" fmla="*/ 4 w 53"/>
                <a:gd name="T33" fmla="*/ 15 h 58"/>
                <a:gd name="T34" fmla="*/ 5 w 53"/>
                <a:gd name="T35" fmla="*/ 15 h 58"/>
                <a:gd name="T36" fmla="*/ 5 w 53"/>
                <a:gd name="T37" fmla="*/ 13 h 58"/>
                <a:gd name="T38" fmla="*/ 7 w 53"/>
                <a:gd name="T39" fmla="*/ 9 h 58"/>
                <a:gd name="T40" fmla="*/ 9 w 53"/>
                <a:gd name="T41" fmla="*/ 8 h 58"/>
                <a:gd name="T42" fmla="*/ 9 w 53"/>
                <a:gd name="T43" fmla="*/ 6 h 58"/>
                <a:gd name="T44" fmla="*/ 12 w 53"/>
                <a:gd name="T45" fmla="*/ 6 h 58"/>
                <a:gd name="T46" fmla="*/ 14 w 53"/>
                <a:gd name="T47" fmla="*/ 4 h 58"/>
                <a:gd name="T48" fmla="*/ 35 w 53"/>
                <a:gd name="T49" fmla="*/ 4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58">
                  <a:moveTo>
                    <a:pt x="39" y="4"/>
                  </a:moveTo>
                  <a:lnTo>
                    <a:pt x="0" y="54"/>
                  </a:lnTo>
                  <a:lnTo>
                    <a:pt x="0" y="57"/>
                  </a:lnTo>
                  <a:lnTo>
                    <a:pt x="50" y="57"/>
                  </a:lnTo>
                  <a:lnTo>
                    <a:pt x="52" y="40"/>
                  </a:lnTo>
                  <a:lnTo>
                    <a:pt x="50" y="40"/>
                  </a:lnTo>
                  <a:lnTo>
                    <a:pt x="50" y="42"/>
                  </a:lnTo>
                  <a:lnTo>
                    <a:pt x="48" y="46"/>
                  </a:lnTo>
                  <a:lnTo>
                    <a:pt x="46" y="48"/>
                  </a:lnTo>
                  <a:lnTo>
                    <a:pt x="46" y="50"/>
                  </a:lnTo>
                  <a:lnTo>
                    <a:pt x="42" y="50"/>
                  </a:lnTo>
                  <a:lnTo>
                    <a:pt x="41" y="52"/>
                  </a:lnTo>
                  <a:lnTo>
                    <a:pt x="16" y="52"/>
                  </a:lnTo>
                  <a:lnTo>
                    <a:pt x="52" y="2"/>
                  </a:lnTo>
                  <a:lnTo>
                    <a:pt x="52" y="0"/>
                  </a:lnTo>
                  <a:lnTo>
                    <a:pt x="6" y="0"/>
                  </a:lnTo>
                  <a:lnTo>
                    <a:pt x="4" y="15"/>
                  </a:lnTo>
                  <a:lnTo>
                    <a:pt x="6" y="15"/>
                  </a:lnTo>
                  <a:lnTo>
                    <a:pt x="6" y="13"/>
                  </a:lnTo>
                  <a:lnTo>
                    <a:pt x="8" y="9"/>
                  </a:lnTo>
                  <a:lnTo>
                    <a:pt x="10" y="8"/>
                  </a:lnTo>
                  <a:lnTo>
                    <a:pt x="10" y="6"/>
                  </a:lnTo>
                  <a:lnTo>
                    <a:pt x="14" y="6"/>
                  </a:lnTo>
                  <a:lnTo>
                    <a:pt x="16" y="4"/>
                  </a:lnTo>
                  <a:lnTo>
                    <a:pt x="39" y="4"/>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48" name="Freeform 32">
              <a:extLst>
                <a:ext uri="{FF2B5EF4-FFF2-40B4-BE49-F238E27FC236}">
                  <a16:creationId xmlns:a16="http://schemas.microsoft.com/office/drawing/2014/main" id="{447FDD96-8B3B-4E57-85FD-FBECCF842375}"/>
                </a:ext>
              </a:extLst>
            </p:cNvPr>
            <p:cNvSpPr>
              <a:spLocks/>
            </p:cNvSpPr>
            <p:nvPr/>
          </p:nvSpPr>
          <p:spPr bwMode="auto">
            <a:xfrm>
              <a:off x="872" y="1763"/>
              <a:ext cx="26" cy="1348"/>
            </a:xfrm>
            <a:custGeom>
              <a:avLst/>
              <a:gdLst>
                <a:gd name="T0" fmla="*/ 0 w 29"/>
                <a:gd name="T1" fmla="*/ 0 h 1348"/>
                <a:gd name="T2" fmla="*/ 0 w 29"/>
                <a:gd name="T3" fmla="*/ 1347 h 1348"/>
                <a:gd name="T4" fmla="*/ 25 w 29"/>
                <a:gd name="T5" fmla="*/ 1347 h 1348"/>
                <a:gd name="T6" fmla="*/ 25 w 29"/>
                <a:gd name="T7" fmla="*/ 0 h 1348"/>
                <a:gd name="T8" fmla="*/ 0 w 29"/>
                <a:gd name="T9" fmla="*/ 0 h 1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1348">
                  <a:moveTo>
                    <a:pt x="0" y="0"/>
                  </a:moveTo>
                  <a:lnTo>
                    <a:pt x="0" y="1347"/>
                  </a:lnTo>
                  <a:lnTo>
                    <a:pt x="28" y="1347"/>
                  </a:lnTo>
                  <a:lnTo>
                    <a:pt x="28" y="0"/>
                  </a:lnTo>
                  <a:lnTo>
                    <a:pt x="0" y="0"/>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7249" name="Freeform 33">
              <a:extLst>
                <a:ext uri="{FF2B5EF4-FFF2-40B4-BE49-F238E27FC236}">
                  <a16:creationId xmlns:a16="http://schemas.microsoft.com/office/drawing/2014/main" id="{B3B0E735-4FE5-427A-B704-A05914906E53}"/>
                </a:ext>
              </a:extLst>
            </p:cNvPr>
            <p:cNvSpPr>
              <a:spLocks/>
            </p:cNvSpPr>
            <p:nvPr/>
          </p:nvSpPr>
          <p:spPr bwMode="auto">
            <a:xfrm>
              <a:off x="864" y="3116"/>
              <a:ext cx="1836" cy="31"/>
            </a:xfrm>
            <a:custGeom>
              <a:avLst/>
              <a:gdLst>
                <a:gd name="T0" fmla="*/ 0 w 2065"/>
                <a:gd name="T1" fmla="*/ 28 h 29"/>
                <a:gd name="T2" fmla="*/ 1835 w 2065"/>
                <a:gd name="T3" fmla="*/ 28 h 29"/>
                <a:gd name="T4" fmla="*/ 1835 w 2065"/>
                <a:gd name="T5" fmla="*/ 0 h 29"/>
                <a:gd name="T6" fmla="*/ 0 w 2065"/>
                <a:gd name="T7" fmla="*/ 0 h 29"/>
                <a:gd name="T8" fmla="*/ 0 w 2065"/>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5" h="29">
                  <a:moveTo>
                    <a:pt x="0" y="28"/>
                  </a:moveTo>
                  <a:lnTo>
                    <a:pt x="2064" y="28"/>
                  </a:lnTo>
                  <a:lnTo>
                    <a:pt x="2064" y="0"/>
                  </a:lnTo>
                  <a:lnTo>
                    <a:pt x="0" y="0"/>
                  </a:lnTo>
                  <a:lnTo>
                    <a:pt x="0" y="28"/>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68643" name="Line 34">
              <a:extLst>
                <a:ext uri="{FF2B5EF4-FFF2-40B4-BE49-F238E27FC236}">
                  <a16:creationId xmlns:a16="http://schemas.microsoft.com/office/drawing/2014/main" id="{EE740B48-88DF-4667-ADFD-4CABCF009A32}"/>
                </a:ext>
              </a:extLst>
            </p:cNvPr>
            <p:cNvSpPr>
              <a:spLocks noChangeShapeType="1"/>
            </p:cNvSpPr>
            <p:nvPr/>
          </p:nvSpPr>
          <p:spPr bwMode="auto">
            <a:xfrm>
              <a:off x="881" y="1994"/>
              <a:ext cx="1826" cy="0"/>
            </a:xfrm>
            <a:prstGeom prst="line">
              <a:avLst/>
            </a:prstGeom>
            <a:noFill/>
            <a:ln w="254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8644" name="Rectangle 35">
              <a:extLst>
                <a:ext uri="{FF2B5EF4-FFF2-40B4-BE49-F238E27FC236}">
                  <a16:creationId xmlns:a16="http://schemas.microsoft.com/office/drawing/2014/main" id="{1BDA7E60-EA0C-4666-BAE2-60C0F075FA6D}"/>
                </a:ext>
              </a:extLst>
            </p:cNvPr>
            <p:cNvSpPr>
              <a:spLocks noChangeArrowheads="1"/>
            </p:cNvSpPr>
            <p:nvPr/>
          </p:nvSpPr>
          <p:spPr bwMode="auto">
            <a:xfrm>
              <a:off x="1155" y="3130"/>
              <a:ext cx="39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2800" b="1">
                  <a:solidFill>
                    <a:srgbClr val="F76681"/>
                  </a:solidFill>
                </a:rPr>
                <a:t>T</a:t>
              </a:r>
              <a:r>
                <a:rPr lang="en-US" altLang="en-US" sz="2800" b="1" baseline="-25000">
                  <a:solidFill>
                    <a:srgbClr val="F76681"/>
                  </a:solidFill>
                </a:rPr>
                <a:t>1</a:t>
              </a:r>
            </a:p>
          </p:txBody>
        </p:sp>
      </p:grpSp>
      <p:graphicFrame>
        <p:nvGraphicFramePr>
          <p:cNvPr id="68612" name="Object 36">
            <a:extLst>
              <a:ext uri="{FF2B5EF4-FFF2-40B4-BE49-F238E27FC236}">
                <a16:creationId xmlns:a16="http://schemas.microsoft.com/office/drawing/2014/main" id="{94118801-54A2-468B-931F-1F3F84ADE65D}"/>
              </a:ext>
            </a:extLst>
          </p:cNvPr>
          <p:cNvGraphicFramePr>
            <a:graphicFrameLocks noChangeAspect="1"/>
          </p:cNvGraphicFramePr>
          <p:nvPr/>
        </p:nvGraphicFramePr>
        <p:xfrm>
          <a:off x="2705100" y="2133600"/>
          <a:ext cx="4813300" cy="1119188"/>
        </p:xfrm>
        <a:graphic>
          <a:graphicData uri="http://schemas.openxmlformats.org/presentationml/2006/ole">
            <mc:AlternateContent xmlns:mc="http://schemas.openxmlformats.org/markup-compatibility/2006">
              <mc:Choice xmlns:v="urn:schemas-microsoft-com:vml" Requires="v">
                <p:oleObj spid="_x0000_s68817" name="Equation" r:id="rId4" imgW="2171594" imgH="556457" progId="Equation.DSMT4">
                  <p:embed/>
                </p:oleObj>
              </mc:Choice>
              <mc:Fallback>
                <p:oleObj name="Equation" r:id="rId4" imgW="2171594" imgH="556457" progId="Equation.DSMT4">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100" y="2133600"/>
                        <a:ext cx="4813300" cy="1119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8613" name="Text Box 37">
            <a:extLst>
              <a:ext uri="{FF2B5EF4-FFF2-40B4-BE49-F238E27FC236}">
                <a16:creationId xmlns:a16="http://schemas.microsoft.com/office/drawing/2014/main" id="{51A4E0DF-C1E0-4BED-B13B-D3DE1BA32694}"/>
              </a:ext>
            </a:extLst>
          </p:cNvPr>
          <p:cNvSpPr txBox="1">
            <a:spLocks noChangeArrowheads="1"/>
          </p:cNvSpPr>
          <p:nvPr/>
        </p:nvSpPr>
        <p:spPr bwMode="auto">
          <a:xfrm>
            <a:off x="5597795" y="4119317"/>
            <a:ext cx="3938587"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None/>
            </a:pPr>
            <a:r>
              <a:rPr lang="en-US" altLang="en-US" sz="2800" dirty="0">
                <a:solidFill>
                  <a:srgbClr val="000000"/>
                </a:solidFill>
              </a:rPr>
              <a:t>T1 Relaxation exchanges energy with the environment</a:t>
            </a:r>
          </a:p>
        </p:txBody>
      </p:sp>
      <p:sp>
        <p:nvSpPr>
          <p:cNvPr id="3" name="Footer Placeholder 2">
            <a:extLst>
              <a:ext uri="{FF2B5EF4-FFF2-40B4-BE49-F238E27FC236}">
                <a16:creationId xmlns:a16="http://schemas.microsoft.com/office/drawing/2014/main" id="{E4054D7E-F9AC-4163-BCC2-90BD0C818291}"/>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7D499E9D-56D8-42AF-B7F9-4D35B0B30A6E}"/>
              </a:ext>
            </a:extLst>
          </p:cNvPr>
          <p:cNvSpPr>
            <a:spLocks noGrp="1"/>
          </p:cNvSpPr>
          <p:nvPr>
            <p:ph type="sldNum" sz="quarter" idx="12"/>
          </p:nvPr>
        </p:nvSpPr>
        <p:spPr/>
        <p:txBody>
          <a:bodyPr/>
          <a:lstStyle/>
          <a:p>
            <a:pPr>
              <a:defRPr/>
            </a:pPr>
            <a:fld id="{F0717801-9C2A-4D39-A345-FFE34DD1CB73}" type="slidenum">
              <a:rPr lang="en-US" altLang="en-US" smtClean="0"/>
              <a:pPr>
                <a:defRPr/>
              </a:pPr>
              <a:t>21</a:t>
            </a:fld>
            <a:endParaRPr lang="en-US"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1005D-B2AA-4D20-B6CD-C28ACC0C7533}"/>
              </a:ext>
            </a:extLst>
          </p:cNvPr>
          <p:cNvSpPr>
            <a:spLocks noGrp="1"/>
          </p:cNvSpPr>
          <p:nvPr>
            <p:ph type="title"/>
          </p:nvPr>
        </p:nvSpPr>
        <p:spPr/>
        <p:txBody>
          <a:bodyPr/>
          <a:lstStyle/>
          <a:p>
            <a:r>
              <a:rPr lang="en-US" dirty="0"/>
              <a:t>T2 Relaxation (Transverse relaxation)</a:t>
            </a:r>
          </a:p>
        </p:txBody>
      </p:sp>
      <p:sp>
        <p:nvSpPr>
          <p:cNvPr id="4" name="Footer Placeholder 3">
            <a:extLst>
              <a:ext uri="{FF2B5EF4-FFF2-40B4-BE49-F238E27FC236}">
                <a16:creationId xmlns:a16="http://schemas.microsoft.com/office/drawing/2014/main" id="{BF05CA0F-B1BF-4DAA-B06D-1E8A359367B6}"/>
              </a:ext>
            </a:extLst>
          </p:cNvPr>
          <p:cNvSpPr>
            <a:spLocks noGrp="1"/>
          </p:cNvSpPr>
          <p:nvPr>
            <p:ph type="ftr" sz="quarter" idx="11"/>
          </p:nvPr>
        </p:nvSpPr>
        <p:spPr/>
        <p:txBody>
          <a:bodyPr/>
          <a:lstStyle/>
          <a:p>
            <a:pPr>
              <a:defRPr/>
            </a:pPr>
            <a:r>
              <a:rPr lang="en-US"/>
              <a:t>Lecture 18:  Introduction to MRI Principle</a:t>
            </a:r>
          </a:p>
        </p:txBody>
      </p:sp>
      <p:sp>
        <p:nvSpPr>
          <p:cNvPr id="5" name="Slide Number Placeholder 4">
            <a:extLst>
              <a:ext uri="{FF2B5EF4-FFF2-40B4-BE49-F238E27FC236}">
                <a16:creationId xmlns:a16="http://schemas.microsoft.com/office/drawing/2014/main" id="{ECF9C1AD-D511-462B-A1D0-6233EE0CD8ED}"/>
              </a:ext>
            </a:extLst>
          </p:cNvPr>
          <p:cNvSpPr>
            <a:spLocks noGrp="1"/>
          </p:cNvSpPr>
          <p:nvPr>
            <p:ph type="sldNum" sz="quarter" idx="12"/>
          </p:nvPr>
        </p:nvSpPr>
        <p:spPr/>
        <p:txBody>
          <a:bodyPr/>
          <a:lstStyle/>
          <a:p>
            <a:pPr>
              <a:defRPr/>
            </a:pPr>
            <a:fld id="{F0717801-9C2A-4D39-A345-FFE34DD1CB73}" type="slidenum">
              <a:rPr lang="en-US" altLang="en-US" smtClean="0"/>
              <a:pPr>
                <a:defRPr/>
              </a:pPr>
              <a:t>22</a:t>
            </a:fld>
            <a:endParaRPr lang="en-US" altLang="en-US"/>
          </a:p>
        </p:txBody>
      </p:sp>
      <p:sp>
        <p:nvSpPr>
          <p:cNvPr id="6" name="Rectangle 5">
            <a:extLst>
              <a:ext uri="{FF2B5EF4-FFF2-40B4-BE49-F238E27FC236}">
                <a16:creationId xmlns:a16="http://schemas.microsoft.com/office/drawing/2014/main" id="{1141FB15-8BDF-42A5-AD1A-3C66C6ECD6DA}"/>
              </a:ext>
            </a:extLst>
          </p:cNvPr>
          <p:cNvSpPr/>
          <p:nvPr/>
        </p:nvSpPr>
        <p:spPr>
          <a:xfrm>
            <a:off x="1261241" y="5808362"/>
            <a:ext cx="7641020" cy="338554"/>
          </a:xfrm>
          <a:prstGeom prst="rect">
            <a:avLst/>
          </a:prstGeom>
        </p:spPr>
        <p:txBody>
          <a:bodyPr wrap="square">
            <a:spAutoFit/>
          </a:bodyPr>
          <a:lstStyle/>
          <a:p>
            <a:r>
              <a:rPr lang="en-US" dirty="0"/>
              <a:t>After time T2, transverse magnetization has lost 63 % of its original value.</a:t>
            </a:r>
          </a:p>
        </p:txBody>
      </p:sp>
      <p:pic>
        <p:nvPicPr>
          <p:cNvPr id="10" name="NMR_ Relaxation and its characteristics_ T2 times">
            <a:hlinkClick r:id="" action="ppaction://media"/>
            <a:extLst>
              <a:ext uri="{FF2B5EF4-FFF2-40B4-BE49-F238E27FC236}">
                <a16:creationId xmlns:a16="http://schemas.microsoft.com/office/drawing/2014/main" id="{DF66DFF6-4171-4CCE-8FD4-C79C480FABF5}"/>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t="4238" b="5891"/>
          <a:stretch/>
        </p:blipFill>
        <p:spPr>
          <a:xfrm>
            <a:off x="1120775" y="1792015"/>
            <a:ext cx="7702659" cy="3894200"/>
          </a:xfrm>
        </p:spPr>
      </p:pic>
    </p:spTree>
    <p:extLst>
      <p:ext uri="{BB962C8B-B14F-4D97-AF65-F5344CB8AC3E}">
        <p14:creationId xmlns:p14="http://schemas.microsoft.com/office/powerpoint/2010/main" val="189450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E70C441E-A230-4021-90A4-899B02FEB023}"/>
              </a:ext>
            </a:extLst>
          </p:cNvPr>
          <p:cNvSpPr>
            <a:spLocks noGrp="1" noChangeArrowheads="1"/>
          </p:cNvSpPr>
          <p:nvPr>
            <p:ph type="title"/>
          </p:nvPr>
        </p:nvSpPr>
        <p:spPr>
          <a:xfrm>
            <a:off x="601663" y="295275"/>
            <a:ext cx="9013825" cy="140335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r>
              <a:rPr lang="en-US" altLang="en-US">
                <a:latin typeface="Arial" panose="020B0604020202020204" pitchFamily="34" charset="0"/>
                <a:cs typeface="Arial" panose="020B0604020202020204" pitchFamily="34" charset="0"/>
              </a:rPr>
              <a:t>T2 Relaxation decays exponential and determines how long one is able to detect the spins in the transverse plane.</a:t>
            </a:r>
          </a:p>
        </p:txBody>
      </p:sp>
      <p:graphicFrame>
        <p:nvGraphicFramePr>
          <p:cNvPr id="62467" name="Object 4">
            <a:extLst>
              <a:ext uri="{FF2B5EF4-FFF2-40B4-BE49-F238E27FC236}">
                <a16:creationId xmlns:a16="http://schemas.microsoft.com/office/drawing/2014/main" id="{A553B043-9B00-4B09-99A5-4BEDBE9A84F5}"/>
              </a:ext>
            </a:extLst>
          </p:cNvPr>
          <p:cNvGraphicFramePr>
            <a:graphicFrameLocks noChangeAspect="1"/>
          </p:cNvGraphicFramePr>
          <p:nvPr/>
        </p:nvGraphicFramePr>
        <p:xfrm>
          <a:off x="2259013" y="2233613"/>
          <a:ext cx="5710237" cy="714375"/>
        </p:xfrm>
        <a:graphic>
          <a:graphicData uri="http://schemas.openxmlformats.org/presentationml/2006/ole">
            <mc:AlternateContent xmlns:mc="http://schemas.openxmlformats.org/markup-compatibility/2006">
              <mc:Choice xmlns:v="urn:schemas-microsoft-com:vml" Requires="v">
                <p:oleObj spid="_x0000_s62666" name="Equation" r:id="rId4" imgW="2598597" imgH="350504" progId="Equation.DSMT4">
                  <p:embed/>
                </p:oleObj>
              </mc:Choice>
              <mc:Fallback>
                <p:oleObj name="Equation" r:id="rId4" imgW="2598597" imgH="350504"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9013" y="2233613"/>
                        <a:ext cx="5710237"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2468" name="Text Box 5">
            <a:extLst>
              <a:ext uri="{FF2B5EF4-FFF2-40B4-BE49-F238E27FC236}">
                <a16:creationId xmlns:a16="http://schemas.microsoft.com/office/drawing/2014/main" id="{946D5A22-9BDA-4A6E-9DC7-1901781C54D1}"/>
              </a:ext>
            </a:extLst>
          </p:cNvPr>
          <p:cNvSpPr txBox="1">
            <a:spLocks noChangeArrowheads="1"/>
          </p:cNvSpPr>
          <p:nvPr/>
        </p:nvSpPr>
        <p:spPr bwMode="auto">
          <a:xfrm>
            <a:off x="5227638" y="3713163"/>
            <a:ext cx="3902075"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None/>
            </a:pPr>
            <a:r>
              <a:rPr lang="en-US" altLang="en-US" sz="2800">
                <a:solidFill>
                  <a:srgbClr val="000000"/>
                </a:solidFill>
              </a:rPr>
              <a:t>T2 Relaxation spins exchanges energy with each other. (Loss of coherence)</a:t>
            </a:r>
          </a:p>
        </p:txBody>
      </p:sp>
      <p:grpSp>
        <p:nvGrpSpPr>
          <p:cNvPr id="62469" name="Group 6">
            <a:extLst>
              <a:ext uri="{FF2B5EF4-FFF2-40B4-BE49-F238E27FC236}">
                <a16:creationId xmlns:a16="http://schemas.microsoft.com/office/drawing/2014/main" id="{7F9C75BC-9D4A-4CB9-B44C-8E075233B1B8}"/>
              </a:ext>
            </a:extLst>
          </p:cNvPr>
          <p:cNvGrpSpPr>
            <a:grpSpLocks/>
          </p:cNvGrpSpPr>
          <p:nvPr/>
        </p:nvGrpSpPr>
        <p:grpSpPr bwMode="auto">
          <a:xfrm>
            <a:off x="1571625" y="3235325"/>
            <a:ext cx="3432175" cy="2349500"/>
            <a:chOff x="3100" y="1787"/>
            <a:chExt cx="2138" cy="1646"/>
          </a:xfrm>
        </p:grpSpPr>
        <p:sp>
          <p:nvSpPr>
            <p:cNvPr id="773127" name="Freeform 7">
              <a:extLst>
                <a:ext uri="{FF2B5EF4-FFF2-40B4-BE49-F238E27FC236}">
                  <a16:creationId xmlns:a16="http://schemas.microsoft.com/office/drawing/2014/main" id="{CACEE407-59C3-42C0-A95F-5DB92BAD94A2}"/>
                </a:ext>
              </a:extLst>
            </p:cNvPr>
            <p:cNvSpPr>
              <a:spLocks/>
            </p:cNvSpPr>
            <p:nvPr/>
          </p:nvSpPr>
          <p:spPr bwMode="auto">
            <a:xfrm>
              <a:off x="3418" y="3125"/>
              <a:ext cx="1802" cy="16"/>
            </a:xfrm>
            <a:custGeom>
              <a:avLst/>
              <a:gdLst>
                <a:gd name="T0" fmla="*/ 0 w 2028"/>
                <a:gd name="T1" fmla="*/ 14 h 16"/>
                <a:gd name="T2" fmla="*/ 1801 w 2028"/>
                <a:gd name="T3" fmla="*/ 15 h 16"/>
                <a:gd name="T4" fmla="*/ 1801 w 2028"/>
                <a:gd name="T5" fmla="*/ 1 h 16"/>
                <a:gd name="T6" fmla="*/ 0 w 2028"/>
                <a:gd name="T7" fmla="*/ 0 h 16"/>
                <a:gd name="T8" fmla="*/ 0 w 2028"/>
                <a:gd name="T9" fmla="*/ 14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8" h="16">
                  <a:moveTo>
                    <a:pt x="0" y="14"/>
                  </a:moveTo>
                  <a:lnTo>
                    <a:pt x="2027" y="15"/>
                  </a:lnTo>
                  <a:lnTo>
                    <a:pt x="2027" y="1"/>
                  </a:lnTo>
                  <a:lnTo>
                    <a:pt x="0" y="0"/>
                  </a:lnTo>
                  <a:lnTo>
                    <a:pt x="0" y="14"/>
                  </a:lnTo>
                </a:path>
              </a:pathLst>
            </a:custGeom>
            <a:solidFill>
              <a:schemeClr val="bg2"/>
            </a:solidFill>
            <a:ln>
              <a:noFill/>
            </a:ln>
            <a:effectLst/>
            <a:extLst>
              <a:ext uri="{91240B29-F687-4F45-9708-019B960494DF}">
                <a14:hiddenLine xmlns:a14="http://schemas.microsoft.com/office/drawing/2010/main" w="1270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28" name="Freeform 8">
              <a:extLst>
                <a:ext uri="{FF2B5EF4-FFF2-40B4-BE49-F238E27FC236}">
                  <a16:creationId xmlns:a16="http://schemas.microsoft.com/office/drawing/2014/main" id="{61ED80C1-8ED5-46E4-BE00-9570780535C9}"/>
                </a:ext>
              </a:extLst>
            </p:cNvPr>
            <p:cNvSpPr>
              <a:spLocks/>
            </p:cNvSpPr>
            <p:nvPr/>
          </p:nvSpPr>
          <p:spPr bwMode="auto">
            <a:xfrm>
              <a:off x="4172" y="3330"/>
              <a:ext cx="80" cy="99"/>
            </a:xfrm>
            <a:custGeom>
              <a:avLst/>
              <a:gdLst>
                <a:gd name="T0" fmla="*/ 19 w 89"/>
                <a:gd name="T1" fmla="*/ 96 h 99"/>
                <a:gd name="T2" fmla="*/ 19 w 89"/>
                <a:gd name="T3" fmla="*/ 98 h 99"/>
                <a:gd name="T4" fmla="*/ 60 w 89"/>
                <a:gd name="T5" fmla="*/ 98 h 99"/>
                <a:gd name="T6" fmla="*/ 60 w 89"/>
                <a:gd name="T7" fmla="*/ 96 h 99"/>
                <a:gd name="T8" fmla="*/ 53 w 89"/>
                <a:gd name="T9" fmla="*/ 96 h 99"/>
                <a:gd name="T10" fmla="*/ 49 w 89"/>
                <a:gd name="T11" fmla="*/ 94 h 99"/>
                <a:gd name="T12" fmla="*/ 48 w 89"/>
                <a:gd name="T13" fmla="*/ 93 h 99"/>
                <a:gd name="T14" fmla="*/ 48 w 89"/>
                <a:gd name="T15" fmla="*/ 91 h 99"/>
                <a:gd name="T16" fmla="*/ 47 w 89"/>
                <a:gd name="T17" fmla="*/ 89 h 99"/>
                <a:gd name="T18" fmla="*/ 47 w 89"/>
                <a:gd name="T19" fmla="*/ 8 h 99"/>
                <a:gd name="T20" fmla="*/ 48 w 89"/>
                <a:gd name="T21" fmla="*/ 6 h 99"/>
                <a:gd name="T22" fmla="*/ 66 w 89"/>
                <a:gd name="T23" fmla="*/ 6 h 99"/>
                <a:gd name="T24" fmla="*/ 67 w 89"/>
                <a:gd name="T25" fmla="*/ 8 h 99"/>
                <a:gd name="T26" fmla="*/ 70 w 89"/>
                <a:gd name="T27" fmla="*/ 8 h 99"/>
                <a:gd name="T28" fmla="*/ 70 w 89"/>
                <a:gd name="T29" fmla="*/ 10 h 99"/>
                <a:gd name="T30" fmla="*/ 72 w 89"/>
                <a:gd name="T31" fmla="*/ 10 h 99"/>
                <a:gd name="T32" fmla="*/ 72 w 89"/>
                <a:gd name="T33" fmla="*/ 12 h 99"/>
                <a:gd name="T34" fmla="*/ 74 w 89"/>
                <a:gd name="T35" fmla="*/ 14 h 99"/>
                <a:gd name="T36" fmla="*/ 74 w 89"/>
                <a:gd name="T37" fmla="*/ 16 h 99"/>
                <a:gd name="T38" fmla="*/ 76 w 89"/>
                <a:gd name="T39" fmla="*/ 20 h 99"/>
                <a:gd name="T40" fmla="*/ 76 w 89"/>
                <a:gd name="T41" fmla="*/ 25 h 99"/>
                <a:gd name="T42" fmla="*/ 79 w 89"/>
                <a:gd name="T43" fmla="*/ 25 h 99"/>
                <a:gd name="T44" fmla="*/ 79 w 89"/>
                <a:gd name="T45" fmla="*/ 0 h 99"/>
                <a:gd name="T46" fmla="*/ 2 w 89"/>
                <a:gd name="T47" fmla="*/ 0 h 99"/>
                <a:gd name="T48" fmla="*/ 0 w 89"/>
                <a:gd name="T49" fmla="*/ 25 h 99"/>
                <a:gd name="T50" fmla="*/ 4 w 89"/>
                <a:gd name="T51" fmla="*/ 25 h 99"/>
                <a:gd name="T52" fmla="*/ 4 w 89"/>
                <a:gd name="T53" fmla="*/ 20 h 99"/>
                <a:gd name="T54" fmla="*/ 4 w 89"/>
                <a:gd name="T55" fmla="*/ 18 h 99"/>
                <a:gd name="T56" fmla="*/ 4 w 89"/>
                <a:gd name="T57" fmla="*/ 16 h 99"/>
                <a:gd name="T58" fmla="*/ 6 w 89"/>
                <a:gd name="T59" fmla="*/ 14 h 99"/>
                <a:gd name="T60" fmla="*/ 6 w 89"/>
                <a:gd name="T61" fmla="*/ 12 h 99"/>
                <a:gd name="T62" fmla="*/ 8 w 89"/>
                <a:gd name="T63" fmla="*/ 10 h 99"/>
                <a:gd name="T64" fmla="*/ 10 w 89"/>
                <a:gd name="T65" fmla="*/ 10 h 99"/>
                <a:gd name="T66" fmla="*/ 10 w 89"/>
                <a:gd name="T67" fmla="*/ 8 h 99"/>
                <a:gd name="T68" fmla="*/ 15 w 89"/>
                <a:gd name="T69" fmla="*/ 8 h 99"/>
                <a:gd name="T70" fmla="*/ 17 w 89"/>
                <a:gd name="T71" fmla="*/ 6 h 99"/>
                <a:gd name="T72" fmla="*/ 32 w 89"/>
                <a:gd name="T73" fmla="*/ 6 h 99"/>
                <a:gd name="T74" fmla="*/ 32 w 89"/>
                <a:gd name="T75" fmla="*/ 89 h 99"/>
                <a:gd name="T76" fmla="*/ 31 w 89"/>
                <a:gd name="T77" fmla="*/ 93 h 99"/>
                <a:gd name="T78" fmla="*/ 31 w 89"/>
                <a:gd name="T79" fmla="*/ 94 h 99"/>
                <a:gd name="T80" fmla="*/ 29 w 89"/>
                <a:gd name="T81" fmla="*/ 94 h 99"/>
                <a:gd name="T82" fmla="*/ 25 w 89"/>
                <a:gd name="T83" fmla="*/ 96 h 99"/>
                <a:gd name="T84" fmla="*/ 19 w 89"/>
                <a:gd name="T85" fmla="*/ 96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9" h="99">
                  <a:moveTo>
                    <a:pt x="21" y="96"/>
                  </a:moveTo>
                  <a:lnTo>
                    <a:pt x="21" y="98"/>
                  </a:lnTo>
                  <a:lnTo>
                    <a:pt x="67" y="98"/>
                  </a:lnTo>
                  <a:lnTo>
                    <a:pt x="67" y="96"/>
                  </a:lnTo>
                  <a:lnTo>
                    <a:pt x="59" y="96"/>
                  </a:lnTo>
                  <a:lnTo>
                    <a:pt x="55" y="94"/>
                  </a:lnTo>
                  <a:lnTo>
                    <a:pt x="53" y="93"/>
                  </a:lnTo>
                  <a:lnTo>
                    <a:pt x="53" y="91"/>
                  </a:lnTo>
                  <a:lnTo>
                    <a:pt x="52" y="89"/>
                  </a:lnTo>
                  <a:lnTo>
                    <a:pt x="52" y="8"/>
                  </a:lnTo>
                  <a:lnTo>
                    <a:pt x="53" y="6"/>
                  </a:lnTo>
                  <a:lnTo>
                    <a:pt x="73" y="6"/>
                  </a:lnTo>
                  <a:lnTo>
                    <a:pt x="75" y="8"/>
                  </a:lnTo>
                  <a:lnTo>
                    <a:pt x="78" y="8"/>
                  </a:lnTo>
                  <a:lnTo>
                    <a:pt x="78" y="10"/>
                  </a:lnTo>
                  <a:lnTo>
                    <a:pt x="80" y="10"/>
                  </a:lnTo>
                  <a:lnTo>
                    <a:pt x="80" y="12"/>
                  </a:lnTo>
                  <a:lnTo>
                    <a:pt x="82" y="14"/>
                  </a:lnTo>
                  <a:lnTo>
                    <a:pt x="82" y="16"/>
                  </a:lnTo>
                  <a:lnTo>
                    <a:pt x="84" y="20"/>
                  </a:lnTo>
                  <a:lnTo>
                    <a:pt x="84" y="25"/>
                  </a:lnTo>
                  <a:lnTo>
                    <a:pt x="88" y="25"/>
                  </a:lnTo>
                  <a:lnTo>
                    <a:pt x="88" y="0"/>
                  </a:lnTo>
                  <a:lnTo>
                    <a:pt x="2" y="0"/>
                  </a:lnTo>
                  <a:lnTo>
                    <a:pt x="0" y="25"/>
                  </a:lnTo>
                  <a:lnTo>
                    <a:pt x="4" y="25"/>
                  </a:lnTo>
                  <a:lnTo>
                    <a:pt x="4" y="20"/>
                  </a:lnTo>
                  <a:lnTo>
                    <a:pt x="5" y="18"/>
                  </a:lnTo>
                  <a:lnTo>
                    <a:pt x="5" y="16"/>
                  </a:lnTo>
                  <a:lnTo>
                    <a:pt x="7" y="14"/>
                  </a:lnTo>
                  <a:lnTo>
                    <a:pt x="7" y="12"/>
                  </a:lnTo>
                  <a:lnTo>
                    <a:pt x="9" y="10"/>
                  </a:lnTo>
                  <a:lnTo>
                    <a:pt x="11" y="10"/>
                  </a:lnTo>
                  <a:lnTo>
                    <a:pt x="11" y="8"/>
                  </a:lnTo>
                  <a:lnTo>
                    <a:pt x="17" y="8"/>
                  </a:lnTo>
                  <a:lnTo>
                    <a:pt x="19" y="6"/>
                  </a:lnTo>
                  <a:lnTo>
                    <a:pt x="36" y="6"/>
                  </a:lnTo>
                  <a:lnTo>
                    <a:pt x="36" y="89"/>
                  </a:lnTo>
                  <a:lnTo>
                    <a:pt x="34" y="93"/>
                  </a:lnTo>
                  <a:lnTo>
                    <a:pt x="34" y="94"/>
                  </a:lnTo>
                  <a:lnTo>
                    <a:pt x="32" y="94"/>
                  </a:lnTo>
                  <a:lnTo>
                    <a:pt x="28" y="96"/>
                  </a:lnTo>
                  <a:lnTo>
                    <a:pt x="21" y="9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29" name="Freeform 9">
              <a:extLst>
                <a:ext uri="{FF2B5EF4-FFF2-40B4-BE49-F238E27FC236}">
                  <a16:creationId xmlns:a16="http://schemas.microsoft.com/office/drawing/2014/main" id="{718BBC2A-FA4B-4A83-B42C-B9C5FE3DC79B}"/>
                </a:ext>
              </a:extLst>
            </p:cNvPr>
            <p:cNvSpPr>
              <a:spLocks/>
            </p:cNvSpPr>
            <p:nvPr/>
          </p:nvSpPr>
          <p:spPr bwMode="auto">
            <a:xfrm>
              <a:off x="4264" y="3330"/>
              <a:ext cx="41" cy="99"/>
            </a:xfrm>
            <a:custGeom>
              <a:avLst/>
              <a:gdLst>
                <a:gd name="T0" fmla="*/ 12 w 44"/>
                <a:gd name="T1" fmla="*/ 83 h 99"/>
                <a:gd name="T2" fmla="*/ 12 w 44"/>
                <a:gd name="T3" fmla="*/ 89 h 99"/>
                <a:gd name="T4" fmla="*/ 11 w 44"/>
                <a:gd name="T5" fmla="*/ 91 h 99"/>
                <a:gd name="T6" fmla="*/ 11 w 44"/>
                <a:gd name="T7" fmla="*/ 93 h 99"/>
                <a:gd name="T8" fmla="*/ 7 w 44"/>
                <a:gd name="T9" fmla="*/ 96 h 99"/>
                <a:gd name="T10" fmla="*/ 0 w 44"/>
                <a:gd name="T11" fmla="*/ 96 h 99"/>
                <a:gd name="T12" fmla="*/ 0 w 44"/>
                <a:gd name="T13" fmla="*/ 98 h 99"/>
                <a:gd name="T14" fmla="*/ 38 w 44"/>
                <a:gd name="T15" fmla="*/ 98 h 99"/>
                <a:gd name="T16" fmla="*/ 38 w 44"/>
                <a:gd name="T17" fmla="*/ 96 h 99"/>
                <a:gd name="T18" fmla="*/ 33 w 44"/>
                <a:gd name="T19" fmla="*/ 96 h 99"/>
                <a:gd name="T20" fmla="*/ 26 w 44"/>
                <a:gd name="T21" fmla="*/ 89 h 99"/>
                <a:gd name="T22" fmla="*/ 26 w 44"/>
                <a:gd name="T23" fmla="*/ 10 h 99"/>
                <a:gd name="T24" fmla="*/ 27 w 44"/>
                <a:gd name="T25" fmla="*/ 8 h 99"/>
                <a:gd name="T26" fmla="*/ 27 w 44"/>
                <a:gd name="T27" fmla="*/ 6 h 99"/>
                <a:gd name="T28" fmla="*/ 31 w 44"/>
                <a:gd name="T29" fmla="*/ 2 h 99"/>
                <a:gd name="T30" fmla="*/ 38 w 44"/>
                <a:gd name="T31" fmla="*/ 2 h 99"/>
                <a:gd name="T32" fmla="*/ 38 w 44"/>
                <a:gd name="T33" fmla="*/ 0 h 99"/>
                <a:gd name="T34" fmla="*/ 0 w 44"/>
                <a:gd name="T35" fmla="*/ 0 h 99"/>
                <a:gd name="T36" fmla="*/ 0 w 44"/>
                <a:gd name="T37" fmla="*/ 2 h 99"/>
                <a:gd name="T38" fmla="*/ 7 w 44"/>
                <a:gd name="T39" fmla="*/ 2 h 99"/>
                <a:gd name="T40" fmla="*/ 11 w 44"/>
                <a:gd name="T41" fmla="*/ 6 h 99"/>
                <a:gd name="T42" fmla="*/ 11 w 44"/>
                <a:gd name="T43" fmla="*/ 8 h 99"/>
                <a:gd name="T44" fmla="*/ 12 w 44"/>
                <a:gd name="T45" fmla="*/ 10 h 99"/>
                <a:gd name="T46" fmla="*/ 12 w 44"/>
                <a:gd name="T47" fmla="*/ 83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4" h="99">
                  <a:moveTo>
                    <a:pt x="14" y="83"/>
                  </a:moveTo>
                  <a:lnTo>
                    <a:pt x="14" y="89"/>
                  </a:lnTo>
                  <a:lnTo>
                    <a:pt x="12" y="91"/>
                  </a:lnTo>
                  <a:lnTo>
                    <a:pt x="12" y="93"/>
                  </a:lnTo>
                  <a:lnTo>
                    <a:pt x="8" y="96"/>
                  </a:lnTo>
                  <a:lnTo>
                    <a:pt x="0" y="96"/>
                  </a:lnTo>
                  <a:lnTo>
                    <a:pt x="0" y="98"/>
                  </a:lnTo>
                  <a:lnTo>
                    <a:pt x="43" y="98"/>
                  </a:lnTo>
                  <a:lnTo>
                    <a:pt x="43" y="96"/>
                  </a:lnTo>
                  <a:lnTo>
                    <a:pt x="37" y="96"/>
                  </a:lnTo>
                  <a:lnTo>
                    <a:pt x="29" y="89"/>
                  </a:lnTo>
                  <a:lnTo>
                    <a:pt x="29" y="10"/>
                  </a:lnTo>
                  <a:lnTo>
                    <a:pt x="31" y="8"/>
                  </a:lnTo>
                  <a:lnTo>
                    <a:pt x="31" y="6"/>
                  </a:lnTo>
                  <a:lnTo>
                    <a:pt x="35" y="2"/>
                  </a:lnTo>
                  <a:lnTo>
                    <a:pt x="43" y="2"/>
                  </a:lnTo>
                  <a:lnTo>
                    <a:pt x="43" y="0"/>
                  </a:lnTo>
                  <a:lnTo>
                    <a:pt x="0" y="0"/>
                  </a:lnTo>
                  <a:lnTo>
                    <a:pt x="0" y="2"/>
                  </a:lnTo>
                  <a:lnTo>
                    <a:pt x="8" y="2"/>
                  </a:lnTo>
                  <a:lnTo>
                    <a:pt x="12" y="6"/>
                  </a:lnTo>
                  <a:lnTo>
                    <a:pt x="12" y="8"/>
                  </a:lnTo>
                  <a:lnTo>
                    <a:pt x="14" y="10"/>
                  </a:lnTo>
                  <a:lnTo>
                    <a:pt x="14" y="83"/>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30" name="Freeform 10">
              <a:extLst>
                <a:ext uri="{FF2B5EF4-FFF2-40B4-BE49-F238E27FC236}">
                  <a16:creationId xmlns:a16="http://schemas.microsoft.com/office/drawing/2014/main" id="{576993D2-EF2F-4625-8607-8F53FE454373}"/>
                </a:ext>
              </a:extLst>
            </p:cNvPr>
            <p:cNvSpPr>
              <a:spLocks/>
            </p:cNvSpPr>
            <p:nvPr/>
          </p:nvSpPr>
          <p:spPr bwMode="auto">
            <a:xfrm>
              <a:off x="4319" y="3330"/>
              <a:ext cx="114" cy="99"/>
            </a:xfrm>
            <a:custGeom>
              <a:avLst/>
              <a:gdLst>
                <a:gd name="T0" fmla="*/ 0 w 128"/>
                <a:gd name="T1" fmla="*/ 96 h 99"/>
                <a:gd name="T2" fmla="*/ 0 w 128"/>
                <a:gd name="T3" fmla="*/ 98 h 99"/>
                <a:gd name="T4" fmla="*/ 30 w 128"/>
                <a:gd name="T5" fmla="*/ 98 h 99"/>
                <a:gd name="T6" fmla="*/ 30 w 128"/>
                <a:gd name="T7" fmla="*/ 96 h 99"/>
                <a:gd name="T8" fmla="*/ 24 w 128"/>
                <a:gd name="T9" fmla="*/ 96 h 99"/>
                <a:gd name="T10" fmla="*/ 24 w 128"/>
                <a:gd name="T11" fmla="*/ 94 h 99"/>
                <a:gd name="T12" fmla="*/ 22 w 128"/>
                <a:gd name="T13" fmla="*/ 94 h 99"/>
                <a:gd name="T14" fmla="*/ 20 w 128"/>
                <a:gd name="T15" fmla="*/ 93 h 99"/>
                <a:gd name="T16" fmla="*/ 20 w 128"/>
                <a:gd name="T17" fmla="*/ 91 h 99"/>
                <a:gd name="T18" fmla="*/ 19 w 128"/>
                <a:gd name="T19" fmla="*/ 89 h 99"/>
                <a:gd name="T20" fmla="*/ 19 w 128"/>
                <a:gd name="T21" fmla="*/ 18 h 99"/>
                <a:gd name="T22" fmla="*/ 51 w 128"/>
                <a:gd name="T23" fmla="*/ 98 h 99"/>
                <a:gd name="T24" fmla="*/ 54 w 128"/>
                <a:gd name="T25" fmla="*/ 98 h 99"/>
                <a:gd name="T26" fmla="*/ 86 w 128"/>
                <a:gd name="T27" fmla="*/ 18 h 99"/>
                <a:gd name="T28" fmla="*/ 86 w 128"/>
                <a:gd name="T29" fmla="*/ 91 h 99"/>
                <a:gd name="T30" fmla="*/ 84 w 128"/>
                <a:gd name="T31" fmla="*/ 93 h 99"/>
                <a:gd name="T32" fmla="*/ 84 w 128"/>
                <a:gd name="T33" fmla="*/ 94 h 99"/>
                <a:gd name="T34" fmla="*/ 80 w 128"/>
                <a:gd name="T35" fmla="*/ 94 h 99"/>
                <a:gd name="T36" fmla="*/ 78 w 128"/>
                <a:gd name="T37" fmla="*/ 96 h 99"/>
                <a:gd name="T38" fmla="*/ 75 w 128"/>
                <a:gd name="T39" fmla="*/ 96 h 99"/>
                <a:gd name="T40" fmla="*/ 75 w 128"/>
                <a:gd name="T41" fmla="*/ 98 h 99"/>
                <a:gd name="T42" fmla="*/ 113 w 128"/>
                <a:gd name="T43" fmla="*/ 98 h 99"/>
                <a:gd name="T44" fmla="*/ 113 w 128"/>
                <a:gd name="T45" fmla="*/ 96 h 99"/>
                <a:gd name="T46" fmla="*/ 110 w 128"/>
                <a:gd name="T47" fmla="*/ 96 h 99"/>
                <a:gd name="T48" fmla="*/ 106 w 128"/>
                <a:gd name="T49" fmla="*/ 94 h 99"/>
                <a:gd name="T50" fmla="*/ 102 w 128"/>
                <a:gd name="T51" fmla="*/ 94 h 99"/>
                <a:gd name="T52" fmla="*/ 101 w 128"/>
                <a:gd name="T53" fmla="*/ 93 h 99"/>
                <a:gd name="T54" fmla="*/ 101 w 128"/>
                <a:gd name="T55" fmla="*/ 91 h 99"/>
                <a:gd name="T56" fmla="*/ 99 w 128"/>
                <a:gd name="T57" fmla="*/ 89 h 99"/>
                <a:gd name="T58" fmla="*/ 99 w 128"/>
                <a:gd name="T59" fmla="*/ 10 h 99"/>
                <a:gd name="T60" fmla="*/ 101 w 128"/>
                <a:gd name="T61" fmla="*/ 8 h 99"/>
                <a:gd name="T62" fmla="*/ 101 w 128"/>
                <a:gd name="T63" fmla="*/ 6 h 99"/>
                <a:gd name="T64" fmla="*/ 102 w 128"/>
                <a:gd name="T65" fmla="*/ 4 h 99"/>
                <a:gd name="T66" fmla="*/ 106 w 128"/>
                <a:gd name="T67" fmla="*/ 2 h 99"/>
                <a:gd name="T68" fmla="*/ 113 w 128"/>
                <a:gd name="T69" fmla="*/ 2 h 99"/>
                <a:gd name="T70" fmla="*/ 113 w 128"/>
                <a:gd name="T71" fmla="*/ 0 h 99"/>
                <a:gd name="T72" fmla="*/ 86 w 128"/>
                <a:gd name="T73" fmla="*/ 0 h 99"/>
                <a:gd name="T74" fmla="*/ 56 w 128"/>
                <a:gd name="T75" fmla="*/ 75 h 99"/>
                <a:gd name="T76" fmla="*/ 26 w 128"/>
                <a:gd name="T77" fmla="*/ 0 h 99"/>
                <a:gd name="T78" fmla="*/ 0 w 128"/>
                <a:gd name="T79" fmla="*/ 0 h 99"/>
                <a:gd name="T80" fmla="*/ 0 w 128"/>
                <a:gd name="T81" fmla="*/ 2 h 99"/>
                <a:gd name="T82" fmla="*/ 4 w 128"/>
                <a:gd name="T83" fmla="*/ 2 h 99"/>
                <a:gd name="T84" fmla="*/ 6 w 128"/>
                <a:gd name="T85" fmla="*/ 4 h 99"/>
                <a:gd name="T86" fmla="*/ 8 w 128"/>
                <a:gd name="T87" fmla="*/ 4 h 99"/>
                <a:gd name="T88" fmla="*/ 12 w 128"/>
                <a:gd name="T89" fmla="*/ 8 h 99"/>
                <a:gd name="T90" fmla="*/ 12 w 128"/>
                <a:gd name="T91" fmla="*/ 89 h 99"/>
                <a:gd name="T92" fmla="*/ 10 w 128"/>
                <a:gd name="T93" fmla="*/ 91 h 99"/>
                <a:gd name="T94" fmla="*/ 10 w 128"/>
                <a:gd name="T95" fmla="*/ 93 h 99"/>
                <a:gd name="T96" fmla="*/ 8 w 128"/>
                <a:gd name="T97" fmla="*/ 94 h 99"/>
                <a:gd name="T98" fmla="*/ 6 w 128"/>
                <a:gd name="T99" fmla="*/ 94 h 99"/>
                <a:gd name="T100" fmla="*/ 6 w 128"/>
                <a:gd name="T101" fmla="*/ 96 h 99"/>
                <a:gd name="T102" fmla="*/ 0 w 128"/>
                <a:gd name="T103" fmla="*/ 96 h 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8" h="99">
                  <a:moveTo>
                    <a:pt x="0" y="96"/>
                  </a:moveTo>
                  <a:lnTo>
                    <a:pt x="0" y="98"/>
                  </a:lnTo>
                  <a:lnTo>
                    <a:pt x="34" y="98"/>
                  </a:lnTo>
                  <a:lnTo>
                    <a:pt x="34" y="96"/>
                  </a:lnTo>
                  <a:lnTo>
                    <a:pt x="27" y="96"/>
                  </a:lnTo>
                  <a:lnTo>
                    <a:pt x="27" y="94"/>
                  </a:lnTo>
                  <a:lnTo>
                    <a:pt x="25" y="94"/>
                  </a:lnTo>
                  <a:lnTo>
                    <a:pt x="23" y="93"/>
                  </a:lnTo>
                  <a:lnTo>
                    <a:pt x="23" y="91"/>
                  </a:lnTo>
                  <a:lnTo>
                    <a:pt x="21" y="89"/>
                  </a:lnTo>
                  <a:lnTo>
                    <a:pt x="21" y="18"/>
                  </a:lnTo>
                  <a:lnTo>
                    <a:pt x="57" y="98"/>
                  </a:lnTo>
                  <a:lnTo>
                    <a:pt x="61" y="98"/>
                  </a:lnTo>
                  <a:lnTo>
                    <a:pt x="96" y="18"/>
                  </a:lnTo>
                  <a:lnTo>
                    <a:pt x="96" y="91"/>
                  </a:lnTo>
                  <a:lnTo>
                    <a:pt x="94" y="93"/>
                  </a:lnTo>
                  <a:lnTo>
                    <a:pt x="94" y="94"/>
                  </a:lnTo>
                  <a:lnTo>
                    <a:pt x="90" y="94"/>
                  </a:lnTo>
                  <a:lnTo>
                    <a:pt x="88" y="96"/>
                  </a:lnTo>
                  <a:lnTo>
                    <a:pt x="84" y="96"/>
                  </a:lnTo>
                  <a:lnTo>
                    <a:pt x="84" y="98"/>
                  </a:lnTo>
                  <a:lnTo>
                    <a:pt x="127" y="98"/>
                  </a:lnTo>
                  <a:lnTo>
                    <a:pt x="127" y="96"/>
                  </a:lnTo>
                  <a:lnTo>
                    <a:pt x="123" y="96"/>
                  </a:lnTo>
                  <a:lnTo>
                    <a:pt x="119" y="94"/>
                  </a:lnTo>
                  <a:lnTo>
                    <a:pt x="115" y="94"/>
                  </a:lnTo>
                  <a:lnTo>
                    <a:pt x="113" y="93"/>
                  </a:lnTo>
                  <a:lnTo>
                    <a:pt x="113" y="91"/>
                  </a:lnTo>
                  <a:lnTo>
                    <a:pt x="111" y="89"/>
                  </a:lnTo>
                  <a:lnTo>
                    <a:pt x="111" y="10"/>
                  </a:lnTo>
                  <a:lnTo>
                    <a:pt x="113" y="8"/>
                  </a:lnTo>
                  <a:lnTo>
                    <a:pt x="113" y="6"/>
                  </a:lnTo>
                  <a:lnTo>
                    <a:pt x="115" y="4"/>
                  </a:lnTo>
                  <a:lnTo>
                    <a:pt x="119" y="2"/>
                  </a:lnTo>
                  <a:lnTo>
                    <a:pt x="127" y="2"/>
                  </a:lnTo>
                  <a:lnTo>
                    <a:pt x="127" y="0"/>
                  </a:lnTo>
                  <a:lnTo>
                    <a:pt x="96" y="0"/>
                  </a:lnTo>
                  <a:lnTo>
                    <a:pt x="63" y="75"/>
                  </a:lnTo>
                  <a:lnTo>
                    <a:pt x="29" y="0"/>
                  </a:lnTo>
                  <a:lnTo>
                    <a:pt x="0" y="0"/>
                  </a:lnTo>
                  <a:lnTo>
                    <a:pt x="0" y="2"/>
                  </a:lnTo>
                  <a:lnTo>
                    <a:pt x="4" y="2"/>
                  </a:lnTo>
                  <a:lnTo>
                    <a:pt x="7" y="4"/>
                  </a:lnTo>
                  <a:lnTo>
                    <a:pt x="9" y="4"/>
                  </a:lnTo>
                  <a:lnTo>
                    <a:pt x="13" y="8"/>
                  </a:lnTo>
                  <a:lnTo>
                    <a:pt x="13" y="89"/>
                  </a:lnTo>
                  <a:lnTo>
                    <a:pt x="11" y="91"/>
                  </a:lnTo>
                  <a:lnTo>
                    <a:pt x="11" y="93"/>
                  </a:lnTo>
                  <a:lnTo>
                    <a:pt x="9" y="94"/>
                  </a:lnTo>
                  <a:lnTo>
                    <a:pt x="7" y="94"/>
                  </a:lnTo>
                  <a:lnTo>
                    <a:pt x="7" y="96"/>
                  </a:lnTo>
                  <a:lnTo>
                    <a:pt x="0" y="9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31" name="Freeform 11">
              <a:extLst>
                <a:ext uri="{FF2B5EF4-FFF2-40B4-BE49-F238E27FC236}">
                  <a16:creationId xmlns:a16="http://schemas.microsoft.com/office/drawing/2014/main" id="{064D8CC2-621A-4C44-84A1-409884E54C12}"/>
                </a:ext>
              </a:extLst>
            </p:cNvPr>
            <p:cNvSpPr>
              <a:spLocks/>
            </p:cNvSpPr>
            <p:nvPr/>
          </p:nvSpPr>
          <p:spPr bwMode="auto">
            <a:xfrm>
              <a:off x="4445" y="3330"/>
              <a:ext cx="79" cy="99"/>
            </a:xfrm>
            <a:custGeom>
              <a:avLst/>
              <a:gdLst>
                <a:gd name="T0" fmla="*/ 0 w 89"/>
                <a:gd name="T1" fmla="*/ 96 h 99"/>
                <a:gd name="T2" fmla="*/ 0 w 89"/>
                <a:gd name="T3" fmla="*/ 98 h 99"/>
                <a:gd name="T4" fmla="*/ 72 w 89"/>
                <a:gd name="T5" fmla="*/ 98 h 99"/>
                <a:gd name="T6" fmla="*/ 78 w 89"/>
                <a:gd name="T7" fmla="*/ 75 h 99"/>
                <a:gd name="T8" fmla="*/ 75 w 89"/>
                <a:gd name="T9" fmla="*/ 73 h 99"/>
                <a:gd name="T10" fmla="*/ 73 w 89"/>
                <a:gd name="T11" fmla="*/ 75 h 99"/>
                <a:gd name="T12" fmla="*/ 73 w 89"/>
                <a:gd name="T13" fmla="*/ 79 h 99"/>
                <a:gd name="T14" fmla="*/ 72 w 89"/>
                <a:gd name="T15" fmla="*/ 81 h 99"/>
                <a:gd name="T16" fmla="*/ 72 w 89"/>
                <a:gd name="T17" fmla="*/ 83 h 99"/>
                <a:gd name="T18" fmla="*/ 65 w 89"/>
                <a:gd name="T19" fmla="*/ 91 h 99"/>
                <a:gd name="T20" fmla="*/ 61 w 89"/>
                <a:gd name="T21" fmla="*/ 91 h 99"/>
                <a:gd name="T22" fmla="*/ 59 w 89"/>
                <a:gd name="T23" fmla="*/ 93 h 99"/>
                <a:gd name="T24" fmla="*/ 29 w 89"/>
                <a:gd name="T25" fmla="*/ 93 h 99"/>
                <a:gd name="T26" fmla="*/ 28 w 89"/>
                <a:gd name="T27" fmla="*/ 91 h 99"/>
                <a:gd name="T28" fmla="*/ 28 w 89"/>
                <a:gd name="T29" fmla="*/ 50 h 99"/>
                <a:gd name="T30" fmla="*/ 54 w 89"/>
                <a:gd name="T31" fmla="*/ 50 h 99"/>
                <a:gd name="T32" fmla="*/ 56 w 89"/>
                <a:gd name="T33" fmla="*/ 52 h 99"/>
                <a:gd name="T34" fmla="*/ 58 w 89"/>
                <a:gd name="T35" fmla="*/ 52 h 99"/>
                <a:gd name="T36" fmla="*/ 58 w 89"/>
                <a:gd name="T37" fmla="*/ 54 h 99"/>
                <a:gd name="T38" fmla="*/ 59 w 89"/>
                <a:gd name="T39" fmla="*/ 54 h 99"/>
                <a:gd name="T40" fmla="*/ 59 w 89"/>
                <a:gd name="T41" fmla="*/ 58 h 99"/>
                <a:gd name="T42" fmla="*/ 61 w 89"/>
                <a:gd name="T43" fmla="*/ 60 h 99"/>
                <a:gd name="T44" fmla="*/ 61 w 89"/>
                <a:gd name="T45" fmla="*/ 64 h 99"/>
                <a:gd name="T46" fmla="*/ 65 w 89"/>
                <a:gd name="T47" fmla="*/ 64 h 99"/>
                <a:gd name="T48" fmla="*/ 65 w 89"/>
                <a:gd name="T49" fmla="*/ 31 h 99"/>
                <a:gd name="T50" fmla="*/ 61 w 89"/>
                <a:gd name="T51" fmla="*/ 31 h 99"/>
                <a:gd name="T52" fmla="*/ 61 w 89"/>
                <a:gd name="T53" fmla="*/ 35 h 99"/>
                <a:gd name="T54" fmla="*/ 59 w 89"/>
                <a:gd name="T55" fmla="*/ 37 h 99"/>
                <a:gd name="T56" fmla="*/ 59 w 89"/>
                <a:gd name="T57" fmla="*/ 39 h 99"/>
                <a:gd name="T58" fmla="*/ 56 w 89"/>
                <a:gd name="T59" fmla="*/ 43 h 99"/>
                <a:gd name="T60" fmla="*/ 54 w 89"/>
                <a:gd name="T61" fmla="*/ 43 h 99"/>
                <a:gd name="T62" fmla="*/ 54 w 89"/>
                <a:gd name="T63" fmla="*/ 45 h 99"/>
                <a:gd name="T64" fmla="*/ 28 w 89"/>
                <a:gd name="T65" fmla="*/ 45 h 99"/>
                <a:gd name="T66" fmla="*/ 28 w 89"/>
                <a:gd name="T67" fmla="*/ 6 h 99"/>
                <a:gd name="T68" fmla="*/ 59 w 89"/>
                <a:gd name="T69" fmla="*/ 6 h 99"/>
                <a:gd name="T70" fmla="*/ 61 w 89"/>
                <a:gd name="T71" fmla="*/ 8 h 99"/>
                <a:gd name="T72" fmla="*/ 63 w 89"/>
                <a:gd name="T73" fmla="*/ 8 h 99"/>
                <a:gd name="T74" fmla="*/ 63 w 89"/>
                <a:gd name="T75" fmla="*/ 10 h 99"/>
                <a:gd name="T76" fmla="*/ 65 w 89"/>
                <a:gd name="T77" fmla="*/ 10 h 99"/>
                <a:gd name="T78" fmla="*/ 65 w 89"/>
                <a:gd name="T79" fmla="*/ 12 h 99"/>
                <a:gd name="T80" fmla="*/ 67 w 89"/>
                <a:gd name="T81" fmla="*/ 14 h 99"/>
                <a:gd name="T82" fmla="*/ 67 w 89"/>
                <a:gd name="T83" fmla="*/ 18 h 99"/>
                <a:gd name="T84" fmla="*/ 68 w 89"/>
                <a:gd name="T85" fmla="*/ 20 h 99"/>
                <a:gd name="T86" fmla="*/ 68 w 89"/>
                <a:gd name="T87" fmla="*/ 22 h 99"/>
                <a:gd name="T88" fmla="*/ 72 w 89"/>
                <a:gd name="T89" fmla="*/ 22 h 99"/>
                <a:gd name="T90" fmla="*/ 70 w 89"/>
                <a:gd name="T91" fmla="*/ 0 h 99"/>
                <a:gd name="T92" fmla="*/ 0 w 89"/>
                <a:gd name="T93" fmla="*/ 0 h 99"/>
                <a:gd name="T94" fmla="*/ 0 w 89"/>
                <a:gd name="T95" fmla="*/ 2 h 99"/>
                <a:gd name="T96" fmla="*/ 7 w 89"/>
                <a:gd name="T97" fmla="*/ 2 h 99"/>
                <a:gd name="T98" fmla="*/ 10 w 89"/>
                <a:gd name="T99" fmla="*/ 6 h 99"/>
                <a:gd name="T100" fmla="*/ 10 w 89"/>
                <a:gd name="T101" fmla="*/ 8 h 99"/>
                <a:gd name="T102" fmla="*/ 12 w 89"/>
                <a:gd name="T103" fmla="*/ 10 h 99"/>
                <a:gd name="T104" fmla="*/ 12 w 89"/>
                <a:gd name="T105" fmla="*/ 89 h 99"/>
                <a:gd name="T106" fmla="*/ 10 w 89"/>
                <a:gd name="T107" fmla="*/ 91 h 99"/>
                <a:gd name="T108" fmla="*/ 10 w 89"/>
                <a:gd name="T109" fmla="*/ 93 h 99"/>
                <a:gd name="T110" fmla="*/ 7 w 89"/>
                <a:gd name="T111" fmla="*/ 96 h 99"/>
                <a:gd name="T112" fmla="*/ 0 w 89"/>
                <a:gd name="T113" fmla="*/ 96 h 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9" h="99">
                  <a:moveTo>
                    <a:pt x="0" y="96"/>
                  </a:moveTo>
                  <a:lnTo>
                    <a:pt x="0" y="98"/>
                  </a:lnTo>
                  <a:lnTo>
                    <a:pt x="81" y="98"/>
                  </a:lnTo>
                  <a:lnTo>
                    <a:pt x="88" y="75"/>
                  </a:lnTo>
                  <a:lnTo>
                    <a:pt x="84" y="73"/>
                  </a:lnTo>
                  <a:lnTo>
                    <a:pt x="82" y="75"/>
                  </a:lnTo>
                  <a:lnTo>
                    <a:pt x="82" y="79"/>
                  </a:lnTo>
                  <a:lnTo>
                    <a:pt x="81" y="81"/>
                  </a:lnTo>
                  <a:lnTo>
                    <a:pt x="81" y="83"/>
                  </a:lnTo>
                  <a:lnTo>
                    <a:pt x="73" y="91"/>
                  </a:lnTo>
                  <a:lnTo>
                    <a:pt x="69" y="91"/>
                  </a:lnTo>
                  <a:lnTo>
                    <a:pt x="67" y="93"/>
                  </a:lnTo>
                  <a:lnTo>
                    <a:pt x="33" y="93"/>
                  </a:lnTo>
                  <a:lnTo>
                    <a:pt x="31" y="91"/>
                  </a:lnTo>
                  <a:lnTo>
                    <a:pt x="31" y="50"/>
                  </a:lnTo>
                  <a:lnTo>
                    <a:pt x="61" y="50"/>
                  </a:lnTo>
                  <a:lnTo>
                    <a:pt x="63" y="52"/>
                  </a:lnTo>
                  <a:lnTo>
                    <a:pt x="65" y="52"/>
                  </a:lnTo>
                  <a:lnTo>
                    <a:pt x="65" y="54"/>
                  </a:lnTo>
                  <a:lnTo>
                    <a:pt x="67" y="54"/>
                  </a:lnTo>
                  <a:lnTo>
                    <a:pt x="67" y="58"/>
                  </a:lnTo>
                  <a:lnTo>
                    <a:pt x="69" y="60"/>
                  </a:lnTo>
                  <a:lnTo>
                    <a:pt x="69" y="64"/>
                  </a:lnTo>
                  <a:lnTo>
                    <a:pt x="73" y="64"/>
                  </a:lnTo>
                  <a:lnTo>
                    <a:pt x="73" y="31"/>
                  </a:lnTo>
                  <a:lnTo>
                    <a:pt x="69" y="31"/>
                  </a:lnTo>
                  <a:lnTo>
                    <a:pt x="69" y="35"/>
                  </a:lnTo>
                  <a:lnTo>
                    <a:pt x="67" y="37"/>
                  </a:lnTo>
                  <a:lnTo>
                    <a:pt x="67" y="39"/>
                  </a:lnTo>
                  <a:lnTo>
                    <a:pt x="63" y="43"/>
                  </a:lnTo>
                  <a:lnTo>
                    <a:pt x="61" y="43"/>
                  </a:lnTo>
                  <a:lnTo>
                    <a:pt x="61" y="45"/>
                  </a:lnTo>
                  <a:lnTo>
                    <a:pt x="31" y="45"/>
                  </a:lnTo>
                  <a:lnTo>
                    <a:pt x="31" y="6"/>
                  </a:lnTo>
                  <a:lnTo>
                    <a:pt x="67" y="6"/>
                  </a:lnTo>
                  <a:lnTo>
                    <a:pt x="69" y="8"/>
                  </a:lnTo>
                  <a:lnTo>
                    <a:pt x="71" y="8"/>
                  </a:lnTo>
                  <a:lnTo>
                    <a:pt x="71" y="10"/>
                  </a:lnTo>
                  <a:lnTo>
                    <a:pt x="73" y="10"/>
                  </a:lnTo>
                  <a:lnTo>
                    <a:pt x="73" y="12"/>
                  </a:lnTo>
                  <a:lnTo>
                    <a:pt x="75" y="14"/>
                  </a:lnTo>
                  <a:lnTo>
                    <a:pt x="75" y="18"/>
                  </a:lnTo>
                  <a:lnTo>
                    <a:pt x="77" y="20"/>
                  </a:lnTo>
                  <a:lnTo>
                    <a:pt x="77" y="22"/>
                  </a:lnTo>
                  <a:lnTo>
                    <a:pt x="81" y="22"/>
                  </a:lnTo>
                  <a:lnTo>
                    <a:pt x="79" y="0"/>
                  </a:lnTo>
                  <a:lnTo>
                    <a:pt x="0" y="0"/>
                  </a:lnTo>
                  <a:lnTo>
                    <a:pt x="0" y="2"/>
                  </a:lnTo>
                  <a:lnTo>
                    <a:pt x="8" y="2"/>
                  </a:lnTo>
                  <a:lnTo>
                    <a:pt x="11" y="6"/>
                  </a:lnTo>
                  <a:lnTo>
                    <a:pt x="11" y="8"/>
                  </a:lnTo>
                  <a:lnTo>
                    <a:pt x="13" y="10"/>
                  </a:lnTo>
                  <a:lnTo>
                    <a:pt x="13" y="89"/>
                  </a:lnTo>
                  <a:lnTo>
                    <a:pt x="11" y="91"/>
                  </a:lnTo>
                  <a:lnTo>
                    <a:pt x="11" y="93"/>
                  </a:lnTo>
                  <a:lnTo>
                    <a:pt x="8" y="96"/>
                  </a:lnTo>
                  <a:lnTo>
                    <a:pt x="0" y="9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32" name="Freeform 12">
              <a:extLst>
                <a:ext uri="{FF2B5EF4-FFF2-40B4-BE49-F238E27FC236}">
                  <a16:creationId xmlns:a16="http://schemas.microsoft.com/office/drawing/2014/main" id="{297F50B6-A974-455A-BFE4-C208E4005219}"/>
                </a:ext>
              </a:extLst>
            </p:cNvPr>
            <p:cNvSpPr>
              <a:spLocks/>
            </p:cNvSpPr>
            <p:nvPr/>
          </p:nvSpPr>
          <p:spPr bwMode="auto">
            <a:xfrm>
              <a:off x="3100" y="2369"/>
              <a:ext cx="112" cy="100"/>
            </a:xfrm>
            <a:custGeom>
              <a:avLst/>
              <a:gdLst>
                <a:gd name="T0" fmla="*/ 0 w 126"/>
                <a:gd name="T1" fmla="*/ 96 h 100"/>
                <a:gd name="T2" fmla="*/ 0 w 126"/>
                <a:gd name="T3" fmla="*/ 99 h 100"/>
                <a:gd name="T4" fmla="*/ 30 w 126"/>
                <a:gd name="T5" fmla="*/ 99 h 100"/>
                <a:gd name="T6" fmla="*/ 30 w 126"/>
                <a:gd name="T7" fmla="*/ 96 h 100"/>
                <a:gd name="T8" fmla="*/ 24 w 126"/>
                <a:gd name="T9" fmla="*/ 96 h 100"/>
                <a:gd name="T10" fmla="*/ 20 w 126"/>
                <a:gd name="T11" fmla="*/ 92 h 100"/>
                <a:gd name="T12" fmla="*/ 20 w 126"/>
                <a:gd name="T13" fmla="*/ 90 h 100"/>
                <a:gd name="T14" fmla="*/ 19 w 126"/>
                <a:gd name="T15" fmla="*/ 88 h 100"/>
                <a:gd name="T16" fmla="*/ 19 w 126"/>
                <a:gd name="T17" fmla="*/ 19 h 100"/>
                <a:gd name="T18" fmla="*/ 52 w 126"/>
                <a:gd name="T19" fmla="*/ 99 h 100"/>
                <a:gd name="T20" fmla="*/ 54 w 126"/>
                <a:gd name="T21" fmla="*/ 99 h 100"/>
                <a:gd name="T22" fmla="*/ 85 w 126"/>
                <a:gd name="T23" fmla="*/ 19 h 100"/>
                <a:gd name="T24" fmla="*/ 85 w 126"/>
                <a:gd name="T25" fmla="*/ 90 h 100"/>
                <a:gd name="T26" fmla="*/ 84 w 126"/>
                <a:gd name="T27" fmla="*/ 92 h 100"/>
                <a:gd name="T28" fmla="*/ 84 w 126"/>
                <a:gd name="T29" fmla="*/ 94 h 100"/>
                <a:gd name="T30" fmla="*/ 80 w 126"/>
                <a:gd name="T31" fmla="*/ 96 h 100"/>
                <a:gd name="T32" fmla="*/ 75 w 126"/>
                <a:gd name="T33" fmla="*/ 96 h 100"/>
                <a:gd name="T34" fmla="*/ 75 w 126"/>
                <a:gd name="T35" fmla="*/ 99 h 100"/>
                <a:gd name="T36" fmla="*/ 111 w 126"/>
                <a:gd name="T37" fmla="*/ 99 h 100"/>
                <a:gd name="T38" fmla="*/ 111 w 126"/>
                <a:gd name="T39" fmla="*/ 96 h 100"/>
                <a:gd name="T40" fmla="*/ 108 w 126"/>
                <a:gd name="T41" fmla="*/ 96 h 100"/>
                <a:gd name="T42" fmla="*/ 104 w 126"/>
                <a:gd name="T43" fmla="*/ 94 h 100"/>
                <a:gd name="T44" fmla="*/ 102 w 126"/>
                <a:gd name="T45" fmla="*/ 94 h 100"/>
                <a:gd name="T46" fmla="*/ 100 w 126"/>
                <a:gd name="T47" fmla="*/ 92 h 100"/>
                <a:gd name="T48" fmla="*/ 100 w 126"/>
                <a:gd name="T49" fmla="*/ 90 h 100"/>
                <a:gd name="T50" fmla="*/ 99 w 126"/>
                <a:gd name="T51" fmla="*/ 88 h 100"/>
                <a:gd name="T52" fmla="*/ 99 w 126"/>
                <a:gd name="T53" fmla="*/ 11 h 100"/>
                <a:gd name="T54" fmla="*/ 100 w 126"/>
                <a:gd name="T55" fmla="*/ 9 h 100"/>
                <a:gd name="T56" fmla="*/ 100 w 126"/>
                <a:gd name="T57" fmla="*/ 7 h 100"/>
                <a:gd name="T58" fmla="*/ 104 w 126"/>
                <a:gd name="T59" fmla="*/ 3 h 100"/>
                <a:gd name="T60" fmla="*/ 111 w 126"/>
                <a:gd name="T61" fmla="*/ 3 h 100"/>
                <a:gd name="T62" fmla="*/ 111 w 126"/>
                <a:gd name="T63" fmla="*/ 0 h 100"/>
                <a:gd name="T64" fmla="*/ 85 w 126"/>
                <a:gd name="T65" fmla="*/ 0 h 100"/>
                <a:gd name="T66" fmla="*/ 56 w 126"/>
                <a:gd name="T67" fmla="*/ 74 h 100"/>
                <a:gd name="T68" fmla="*/ 26 w 126"/>
                <a:gd name="T69" fmla="*/ 0 h 100"/>
                <a:gd name="T70" fmla="*/ 0 w 126"/>
                <a:gd name="T71" fmla="*/ 0 h 100"/>
                <a:gd name="T72" fmla="*/ 0 w 126"/>
                <a:gd name="T73" fmla="*/ 3 h 100"/>
                <a:gd name="T74" fmla="*/ 4 w 126"/>
                <a:gd name="T75" fmla="*/ 3 h 100"/>
                <a:gd name="T76" fmla="*/ 7 w 126"/>
                <a:gd name="T77" fmla="*/ 5 h 100"/>
                <a:gd name="T78" fmla="*/ 9 w 126"/>
                <a:gd name="T79" fmla="*/ 5 h 100"/>
                <a:gd name="T80" fmla="*/ 12 w 126"/>
                <a:gd name="T81" fmla="*/ 9 h 100"/>
                <a:gd name="T82" fmla="*/ 12 w 126"/>
                <a:gd name="T83" fmla="*/ 88 h 100"/>
                <a:gd name="T84" fmla="*/ 10 w 126"/>
                <a:gd name="T85" fmla="*/ 90 h 100"/>
                <a:gd name="T86" fmla="*/ 10 w 126"/>
                <a:gd name="T87" fmla="*/ 92 h 100"/>
                <a:gd name="T88" fmla="*/ 9 w 126"/>
                <a:gd name="T89" fmla="*/ 94 h 100"/>
                <a:gd name="T90" fmla="*/ 7 w 126"/>
                <a:gd name="T91" fmla="*/ 94 h 100"/>
                <a:gd name="T92" fmla="*/ 7 w 126"/>
                <a:gd name="T93" fmla="*/ 96 h 100"/>
                <a:gd name="T94" fmla="*/ 0 w 126"/>
                <a:gd name="T95" fmla="*/ 96 h 1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6" h="100">
                  <a:moveTo>
                    <a:pt x="0" y="96"/>
                  </a:moveTo>
                  <a:lnTo>
                    <a:pt x="0" y="99"/>
                  </a:lnTo>
                  <a:lnTo>
                    <a:pt x="34" y="99"/>
                  </a:lnTo>
                  <a:lnTo>
                    <a:pt x="34" y="96"/>
                  </a:lnTo>
                  <a:lnTo>
                    <a:pt x="27" y="96"/>
                  </a:lnTo>
                  <a:lnTo>
                    <a:pt x="23" y="92"/>
                  </a:lnTo>
                  <a:lnTo>
                    <a:pt x="23" y="90"/>
                  </a:lnTo>
                  <a:lnTo>
                    <a:pt x="21" y="88"/>
                  </a:lnTo>
                  <a:lnTo>
                    <a:pt x="21" y="19"/>
                  </a:lnTo>
                  <a:lnTo>
                    <a:pt x="58" y="99"/>
                  </a:lnTo>
                  <a:lnTo>
                    <a:pt x="61" y="99"/>
                  </a:lnTo>
                  <a:lnTo>
                    <a:pt x="96" y="19"/>
                  </a:lnTo>
                  <a:lnTo>
                    <a:pt x="96" y="90"/>
                  </a:lnTo>
                  <a:lnTo>
                    <a:pt x="94" y="92"/>
                  </a:lnTo>
                  <a:lnTo>
                    <a:pt x="94" y="94"/>
                  </a:lnTo>
                  <a:lnTo>
                    <a:pt x="90" y="96"/>
                  </a:lnTo>
                  <a:lnTo>
                    <a:pt x="84" y="96"/>
                  </a:lnTo>
                  <a:lnTo>
                    <a:pt x="84" y="99"/>
                  </a:lnTo>
                  <a:lnTo>
                    <a:pt x="125" y="99"/>
                  </a:lnTo>
                  <a:lnTo>
                    <a:pt x="125" y="96"/>
                  </a:lnTo>
                  <a:lnTo>
                    <a:pt x="121" y="96"/>
                  </a:lnTo>
                  <a:lnTo>
                    <a:pt x="117" y="94"/>
                  </a:lnTo>
                  <a:lnTo>
                    <a:pt x="115" y="94"/>
                  </a:lnTo>
                  <a:lnTo>
                    <a:pt x="113" y="92"/>
                  </a:lnTo>
                  <a:lnTo>
                    <a:pt x="113" y="90"/>
                  </a:lnTo>
                  <a:lnTo>
                    <a:pt x="111" y="88"/>
                  </a:lnTo>
                  <a:lnTo>
                    <a:pt x="111" y="11"/>
                  </a:lnTo>
                  <a:lnTo>
                    <a:pt x="113" y="9"/>
                  </a:lnTo>
                  <a:lnTo>
                    <a:pt x="113" y="7"/>
                  </a:lnTo>
                  <a:lnTo>
                    <a:pt x="117" y="3"/>
                  </a:lnTo>
                  <a:lnTo>
                    <a:pt x="125" y="3"/>
                  </a:lnTo>
                  <a:lnTo>
                    <a:pt x="125" y="0"/>
                  </a:lnTo>
                  <a:lnTo>
                    <a:pt x="96" y="0"/>
                  </a:lnTo>
                  <a:lnTo>
                    <a:pt x="63" y="74"/>
                  </a:lnTo>
                  <a:lnTo>
                    <a:pt x="29" y="0"/>
                  </a:lnTo>
                  <a:lnTo>
                    <a:pt x="0" y="0"/>
                  </a:lnTo>
                  <a:lnTo>
                    <a:pt x="0" y="3"/>
                  </a:lnTo>
                  <a:lnTo>
                    <a:pt x="4" y="3"/>
                  </a:lnTo>
                  <a:lnTo>
                    <a:pt x="8" y="5"/>
                  </a:lnTo>
                  <a:lnTo>
                    <a:pt x="10" y="5"/>
                  </a:lnTo>
                  <a:lnTo>
                    <a:pt x="13" y="9"/>
                  </a:lnTo>
                  <a:lnTo>
                    <a:pt x="13" y="88"/>
                  </a:lnTo>
                  <a:lnTo>
                    <a:pt x="11" y="90"/>
                  </a:lnTo>
                  <a:lnTo>
                    <a:pt x="11" y="92"/>
                  </a:lnTo>
                  <a:lnTo>
                    <a:pt x="10" y="94"/>
                  </a:lnTo>
                  <a:lnTo>
                    <a:pt x="8" y="94"/>
                  </a:lnTo>
                  <a:lnTo>
                    <a:pt x="8" y="96"/>
                  </a:lnTo>
                  <a:lnTo>
                    <a:pt x="0" y="9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33" name="Freeform 13">
              <a:extLst>
                <a:ext uri="{FF2B5EF4-FFF2-40B4-BE49-F238E27FC236}">
                  <a16:creationId xmlns:a16="http://schemas.microsoft.com/office/drawing/2014/main" id="{BE4EE338-EBCB-4995-B120-FE6C01BE391A}"/>
                </a:ext>
              </a:extLst>
            </p:cNvPr>
            <p:cNvSpPr>
              <a:spLocks/>
            </p:cNvSpPr>
            <p:nvPr/>
          </p:nvSpPr>
          <p:spPr bwMode="auto">
            <a:xfrm>
              <a:off x="3443" y="1988"/>
              <a:ext cx="1118" cy="1110"/>
            </a:xfrm>
            <a:custGeom>
              <a:avLst/>
              <a:gdLst>
                <a:gd name="T0" fmla="*/ 0 w 1260"/>
                <a:gd name="T1" fmla="*/ 73 h 1110"/>
                <a:gd name="T2" fmla="*/ 4 w 1260"/>
                <a:gd name="T3" fmla="*/ 139 h 1110"/>
                <a:gd name="T4" fmla="*/ 10 w 1260"/>
                <a:gd name="T5" fmla="*/ 206 h 1110"/>
                <a:gd name="T6" fmla="*/ 17 w 1260"/>
                <a:gd name="T7" fmla="*/ 269 h 1110"/>
                <a:gd name="T8" fmla="*/ 28 w 1260"/>
                <a:gd name="T9" fmla="*/ 330 h 1110"/>
                <a:gd name="T10" fmla="*/ 39 w 1260"/>
                <a:gd name="T11" fmla="*/ 389 h 1110"/>
                <a:gd name="T12" fmla="*/ 54 w 1260"/>
                <a:gd name="T13" fmla="*/ 447 h 1110"/>
                <a:gd name="T14" fmla="*/ 70 w 1260"/>
                <a:gd name="T15" fmla="*/ 500 h 1110"/>
                <a:gd name="T16" fmla="*/ 89 w 1260"/>
                <a:gd name="T17" fmla="*/ 552 h 1110"/>
                <a:gd name="T18" fmla="*/ 110 w 1260"/>
                <a:gd name="T19" fmla="*/ 602 h 1110"/>
                <a:gd name="T20" fmla="*/ 132 w 1260"/>
                <a:gd name="T21" fmla="*/ 648 h 1110"/>
                <a:gd name="T22" fmla="*/ 157 w 1260"/>
                <a:gd name="T23" fmla="*/ 693 h 1110"/>
                <a:gd name="T24" fmla="*/ 185 w 1260"/>
                <a:gd name="T25" fmla="*/ 737 h 1110"/>
                <a:gd name="T26" fmla="*/ 216 w 1260"/>
                <a:gd name="T27" fmla="*/ 777 h 1110"/>
                <a:gd name="T28" fmla="*/ 265 w 1260"/>
                <a:gd name="T29" fmla="*/ 834 h 1110"/>
                <a:gd name="T30" fmla="*/ 299 w 1260"/>
                <a:gd name="T31" fmla="*/ 868 h 1110"/>
                <a:gd name="T32" fmla="*/ 338 w 1260"/>
                <a:gd name="T33" fmla="*/ 901 h 1110"/>
                <a:gd name="T34" fmla="*/ 377 w 1260"/>
                <a:gd name="T35" fmla="*/ 932 h 1110"/>
                <a:gd name="T36" fmla="*/ 418 w 1260"/>
                <a:gd name="T37" fmla="*/ 958 h 1110"/>
                <a:gd name="T38" fmla="*/ 462 w 1260"/>
                <a:gd name="T39" fmla="*/ 985 h 1110"/>
                <a:gd name="T40" fmla="*/ 506 w 1260"/>
                <a:gd name="T41" fmla="*/ 1008 h 1110"/>
                <a:gd name="T42" fmla="*/ 556 w 1260"/>
                <a:gd name="T43" fmla="*/ 1027 h 1110"/>
                <a:gd name="T44" fmla="*/ 604 w 1260"/>
                <a:gd name="T45" fmla="*/ 1046 h 1110"/>
                <a:gd name="T46" fmla="*/ 655 w 1260"/>
                <a:gd name="T47" fmla="*/ 1061 h 1110"/>
                <a:gd name="T48" fmla="*/ 709 w 1260"/>
                <a:gd name="T49" fmla="*/ 1075 h 1110"/>
                <a:gd name="T50" fmla="*/ 766 w 1260"/>
                <a:gd name="T51" fmla="*/ 1086 h 1110"/>
                <a:gd name="T52" fmla="*/ 826 w 1260"/>
                <a:gd name="T53" fmla="*/ 1096 h 1110"/>
                <a:gd name="T54" fmla="*/ 886 w 1260"/>
                <a:gd name="T55" fmla="*/ 1101 h 1110"/>
                <a:gd name="T56" fmla="*/ 949 w 1260"/>
                <a:gd name="T57" fmla="*/ 1107 h 1110"/>
                <a:gd name="T58" fmla="*/ 1119 w 1260"/>
                <a:gd name="T59" fmla="*/ 1109 h 1110"/>
                <a:gd name="T60" fmla="*/ 982 w 1260"/>
                <a:gd name="T61" fmla="*/ 1105 h 1110"/>
                <a:gd name="T62" fmla="*/ 917 w 1260"/>
                <a:gd name="T63" fmla="*/ 1101 h 1110"/>
                <a:gd name="T64" fmla="*/ 856 w 1260"/>
                <a:gd name="T65" fmla="*/ 1096 h 1110"/>
                <a:gd name="T66" fmla="*/ 796 w 1260"/>
                <a:gd name="T67" fmla="*/ 1088 h 1110"/>
                <a:gd name="T68" fmla="*/ 739 w 1260"/>
                <a:gd name="T69" fmla="*/ 1077 h 1110"/>
                <a:gd name="T70" fmla="*/ 684 w 1260"/>
                <a:gd name="T71" fmla="*/ 1065 h 1110"/>
                <a:gd name="T72" fmla="*/ 630 w 1260"/>
                <a:gd name="T73" fmla="*/ 1050 h 1110"/>
                <a:gd name="T74" fmla="*/ 581 w 1260"/>
                <a:gd name="T75" fmla="*/ 1032 h 1110"/>
                <a:gd name="T76" fmla="*/ 532 w 1260"/>
                <a:gd name="T77" fmla="*/ 1014 h 1110"/>
                <a:gd name="T78" fmla="*/ 485 w 1260"/>
                <a:gd name="T79" fmla="*/ 993 h 1110"/>
                <a:gd name="T80" fmla="*/ 442 w 1260"/>
                <a:gd name="T81" fmla="*/ 968 h 1110"/>
                <a:gd name="T82" fmla="*/ 399 w 1260"/>
                <a:gd name="T83" fmla="*/ 943 h 1110"/>
                <a:gd name="T84" fmla="*/ 358 w 1260"/>
                <a:gd name="T85" fmla="*/ 914 h 1110"/>
                <a:gd name="T86" fmla="*/ 319 w 1260"/>
                <a:gd name="T87" fmla="*/ 882 h 1110"/>
                <a:gd name="T88" fmla="*/ 284 w 1260"/>
                <a:gd name="T89" fmla="*/ 849 h 1110"/>
                <a:gd name="T90" fmla="*/ 250 w 1260"/>
                <a:gd name="T91" fmla="*/ 814 h 1110"/>
                <a:gd name="T92" fmla="*/ 218 w 1260"/>
                <a:gd name="T93" fmla="*/ 775 h 1110"/>
                <a:gd name="T94" fmla="*/ 188 w 1260"/>
                <a:gd name="T95" fmla="*/ 735 h 1110"/>
                <a:gd name="T96" fmla="*/ 161 w 1260"/>
                <a:gd name="T97" fmla="*/ 691 h 1110"/>
                <a:gd name="T98" fmla="*/ 135 w 1260"/>
                <a:gd name="T99" fmla="*/ 647 h 1110"/>
                <a:gd name="T100" fmla="*/ 114 w 1260"/>
                <a:gd name="T101" fmla="*/ 600 h 1110"/>
                <a:gd name="T102" fmla="*/ 92 w 1260"/>
                <a:gd name="T103" fmla="*/ 550 h 1110"/>
                <a:gd name="T104" fmla="*/ 73 w 1260"/>
                <a:gd name="T105" fmla="*/ 498 h 1110"/>
                <a:gd name="T106" fmla="*/ 58 w 1260"/>
                <a:gd name="T107" fmla="*/ 445 h 1110"/>
                <a:gd name="T108" fmla="*/ 43 w 1260"/>
                <a:gd name="T109" fmla="*/ 389 h 1110"/>
                <a:gd name="T110" fmla="*/ 30 w 1260"/>
                <a:gd name="T111" fmla="*/ 330 h 1110"/>
                <a:gd name="T112" fmla="*/ 20 w 1260"/>
                <a:gd name="T113" fmla="*/ 269 h 1110"/>
                <a:gd name="T114" fmla="*/ 13 w 1260"/>
                <a:gd name="T115" fmla="*/ 206 h 1110"/>
                <a:gd name="T116" fmla="*/ 7 w 1260"/>
                <a:gd name="T117" fmla="*/ 139 h 1110"/>
                <a:gd name="T118" fmla="*/ 4 w 1260"/>
                <a:gd name="T119" fmla="*/ 73 h 1110"/>
                <a:gd name="T120" fmla="*/ 0 w 1260"/>
                <a:gd name="T121" fmla="*/ 0 h 11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0" h="1110">
                  <a:moveTo>
                    <a:pt x="0" y="0"/>
                  </a:moveTo>
                  <a:lnTo>
                    <a:pt x="0" y="73"/>
                  </a:lnTo>
                  <a:lnTo>
                    <a:pt x="2" y="106"/>
                  </a:lnTo>
                  <a:lnTo>
                    <a:pt x="4" y="139"/>
                  </a:lnTo>
                  <a:lnTo>
                    <a:pt x="8" y="173"/>
                  </a:lnTo>
                  <a:lnTo>
                    <a:pt x="11" y="206"/>
                  </a:lnTo>
                  <a:lnTo>
                    <a:pt x="15" y="239"/>
                  </a:lnTo>
                  <a:lnTo>
                    <a:pt x="19" y="269"/>
                  </a:lnTo>
                  <a:lnTo>
                    <a:pt x="25" y="301"/>
                  </a:lnTo>
                  <a:lnTo>
                    <a:pt x="31" y="330"/>
                  </a:lnTo>
                  <a:lnTo>
                    <a:pt x="38" y="361"/>
                  </a:lnTo>
                  <a:lnTo>
                    <a:pt x="44" y="389"/>
                  </a:lnTo>
                  <a:lnTo>
                    <a:pt x="52" y="418"/>
                  </a:lnTo>
                  <a:lnTo>
                    <a:pt x="61" y="447"/>
                  </a:lnTo>
                  <a:lnTo>
                    <a:pt x="69" y="473"/>
                  </a:lnTo>
                  <a:lnTo>
                    <a:pt x="79" y="500"/>
                  </a:lnTo>
                  <a:lnTo>
                    <a:pt x="90" y="527"/>
                  </a:lnTo>
                  <a:lnTo>
                    <a:pt x="100" y="552"/>
                  </a:lnTo>
                  <a:lnTo>
                    <a:pt x="110" y="577"/>
                  </a:lnTo>
                  <a:lnTo>
                    <a:pt x="124" y="602"/>
                  </a:lnTo>
                  <a:lnTo>
                    <a:pt x="135" y="626"/>
                  </a:lnTo>
                  <a:lnTo>
                    <a:pt x="149" y="648"/>
                  </a:lnTo>
                  <a:lnTo>
                    <a:pt x="164" y="672"/>
                  </a:lnTo>
                  <a:lnTo>
                    <a:pt x="177" y="693"/>
                  </a:lnTo>
                  <a:lnTo>
                    <a:pt x="193" y="716"/>
                  </a:lnTo>
                  <a:lnTo>
                    <a:pt x="208" y="737"/>
                  </a:lnTo>
                  <a:lnTo>
                    <a:pt x="225" y="758"/>
                  </a:lnTo>
                  <a:lnTo>
                    <a:pt x="243" y="777"/>
                  </a:lnTo>
                  <a:lnTo>
                    <a:pt x="260" y="796"/>
                  </a:lnTo>
                  <a:lnTo>
                    <a:pt x="298" y="834"/>
                  </a:lnTo>
                  <a:lnTo>
                    <a:pt x="317" y="851"/>
                  </a:lnTo>
                  <a:lnTo>
                    <a:pt x="336" y="868"/>
                  </a:lnTo>
                  <a:lnTo>
                    <a:pt x="357" y="886"/>
                  </a:lnTo>
                  <a:lnTo>
                    <a:pt x="380" y="901"/>
                  </a:lnTo>
                  <a:lnTo>
                    <a:pt x="401" y="916"/>
                  </a:lnTo>
                  <a:lnTo>
                    <a:pt x="424" y="932"/>
                  </a:lnTo>
                  <a:lnTo>
                    <a:pt x="447" y="945"/>
                  </a:lnTo>
                  <a:lnTo>
                    <a:pt x="470" y="958"/>
                  </a:lnTo>
                  <a:lnTo>
                    <a:pt x="495" y="972"/>
                  </a:lnTo>
                  <a:lnTo>
                    <a:pt x="520" y="985"/>
                  </a:lnTo>
                  <a:lnTo>
                    <a:pt x="544" y="997"/>
                  </a:lnTo>
                  <a:lnTo>
                    <a:pt x="569" y="1008"/>
                  </a:lnTo>
                  <a:lnTo>
                    <a:pt x="596" y="1017"/>
                  </a:lnTo>
                  <a:lnTo>
                    <a:pt x="625" y="1027"/>
                  </a:lnTo>
                  <a:lnTo>
                    <a:pt x="652" y="1036"/>
                  </a:lnTo>
                  <a:lnTo>
                    <a:pt x="680" y="1046"/>
                  </a:lnTo>
                  <a:lnTo>
                    <a:pt x="709" y="1053"/>
                  </a:lnTo>
                  <a:lnTo>
                    <a:pt x="737" y="1061"/>
                  </a:lnTo>
                  <a:lnTo>
                    <a:pt x="768" y="1069"/>
                  </a:lnTo>
                  <a:lnTo>
                    <a:pt x="798" y="1075"/>
                  </a:lnTo>
                  <a:lnTo>
                    <a:pt x="831" y="1080"/>
                  </a:lnTo>
                  <a:lnTo>
                    <a:pt x="862" y="1086"/>
                  </a:lnTo>
                  <a:lnTo>
                    <a:pt x="894" y="1092"/>
                  </a:lnTo>
                  <a:lnTo>
                    <a:pt x="929" y="1096"/>
                  </a:lnTo>
                  <a:lnTo>
                    <a:pt x="963" y="1100"/>
                  </a:lnTo>
                  <a:lnTo>
                    <a:pt x="997" y="1101"/>
                  </a:lnTo>
                  <a:lnTo>
                    <a:pt x="1032" y="1105"/>
                  </a:lnTo>
                  <a:lnTo>
                    <a:pt x="1068" y="1107"/>
                  </a:lnTo>
                  <a:lnTo>
                    <a:pt x="1105" y="1109"/>
                  </a:lnTo>
                  <a:lnTo>
                    <a:pt x="1259" y="1109"/>
                  </a:lnTo>
                  <a:lnTo>
                    <a:pt x="1259" y="1105"/>
                  </a:lnTo>
                  <a:lnTo>
                    <a:pt x="1105" y="1105"/>
                  </a:lnTo>
                  <a:lnTo>
                    <a:pt x="1068" y="1103"/>
                  </a:lnTo>
                  <a:lnTo>
                    <a:pt x="1032" y="1101"/>
                  </a:lnTo>
                  <a:lnTo>
                    <a:pt x="997" y="1098"/>
                  </a:lnTo>
                  <a:lnTo>
                    <a:pt x="963" y="1096"/>
                  </a:lnTo>
                  <a:lnTo>
                    <a:pt x="929" y="1092"/>
                  </a:lnTo>
                  <a:lnTo>
                    <a:pt x="896" y="1088"/>
                  </a:lnTo>
                  <a:lnTo>
                    <a:pt x="864" y="1082"/>
                  </a:lnTo>
                  <a:lnTo>
                    <a:pt x="831" y="1077"/>
                  </a:lnTo>
                  <a:lnTo>
                    <a:pt x="800" y="1071"/>
                  </a:lnTo>
                  <a:lnTo>
                    <a:pt x="770" y="1065"/>
                  </a:lnTo>
                  <a:lnTo>
                    <a:pt x="739" y="1057"/>
                  </a:lnTo>
                  <a:lnTo>
                    <a:pt x="709" y="1050"/>
                  </a:lnTo>
                  <a:lnTo>
                    <a:pt x="680" y="1042"/>
                  </a:lnTo>
                  <a:lnTo>
                    <a:pt x="654" y="1032"/>
                  </a:lnTo>
                  <a:lnTo>
                    <a:pt x="625" y="1023"/>
                  </a:lnTo>
                  <a:lnTo>
                    <a:pt x="598" y="1014"/>
                  </a:lnTo>
                  <a:lnTo>
                    <a:pt x="571" y="1005"/>
                  </a:lnTo>
                  <a:lnTo>
                    <a:pt x="546" y="993"/>
                  </a:lnTo>
                  <a:lnTo>
                    <a:pt x="522" y="982"/>
                  </a:lnTo>
                  <a:lnTo>
                    <a:pt x="497" y="968"/>
                  </a:lnTo>
                  <a:lnTo>
                    <a:pt x="472" y="957"/>
                  </a:lnTo>
                  <a:lnTo>
                    <a:pt x="449" y="943"/>
                  </a:lnTo>
                  <a:lnTo>
                    <a:pt x="426" y="928"/>
                  </a:lnTo>
                  <a:lnTo>
                    <a:pt x="403" y="914"/>
                  </a:lnTo>
                  <a:lnTo>
                    <a:pt x="382" y="899"/>
                  </a:lnTo>
                  <a:lnTo>
                    <a:pt x="359" y="882"/>
                  </a:lnTo>
                  <a:lnTo>
                    <a:pt x="340" y="866"/>
                  </a:lnTo>
                  <a:lnTo>
                    <a:pt x="319" y="849"/>
                  </a:lnTo>
                  <a:lnTo>
                    <a:pt x="300" y="831"/>
                  </a:lnTo>
                  <a:lnTo>
                    <a:pt x="281" y="814"/>
                  </a:lnTo>
                  <a:lnTo>
                    <a:pt x="264" y="794"/>
                  </a:lnTo>
                  <a:lnTo>
                    <a:pt x="245" y="775"/>
                  </a:lnTo>
                  <a:lnTo>
                    <a:pt x="227" y="754"/>
                  </a:lnTo>
                  <a:lnTo>
                    <a:pt x="212" y="735"/>
                  </a:lnTo>
                  <a:lnTo>
                    <a:pt x="197" y="714"/>
                  </a:lnTo>
                  <a:lnTo>
                    <a:pt x="181" y="691"/>
                  </a:lnTo>
                  <a:lnTo>
                    <a:pt x="166" y="670"/>
                  </a:lnTo>
                  <a:lnTo>
                    <a:pt x="152" y="647"/>
                  </a:lnTo>
                  <a:lnTo>
                    <a:pt x="139" y="625"/>
                  </a:lnTo>
                  <a:lnTo>
                    <a:pt x="128" y="600"/>
                  </a:lnTo>
                  <a:lnTo>
                    <a:pt x="114" y="575"/>
                  </a:lnTo>
                  <a:lnTo>
                    <a:pt x="104" y="550"/>
                  </a:lnTo>
                  <a:lnTo>
                    <a:pt x="94" y="525"/>
                  </a:lnTo>
                  <a:lnTo>
                    <a:pt x="82" y="498"/>
                  </a:lnTo>
                  <a:lnTo>
                    <a:pt x="73" y="471"/>
                  </a:lnTo>
                  <a:lnTo>
                    <a:pt x="65" y="445"/>
                  </a:lnTo>
                  <a:lnTo>
                    <a:pt x="56" y="418"/>
                  </a:lnTo>
                  <a:lnTo>
                    <a:pt x="48" y="389"/>
                  </a:lnTo>
                  <a:lnTo>
                    <a:pt x="42" y="359"/>
                  </a:lnTo>
                  <a:lnTo>
                    <a:pt x="34" y="330"/>
                  </a:lnTo>
                  <a:lnTo>
                    <a:pt x="29" y="299"/>
                  </a:lnTo>
                  <a:lnTo>
                    <a:pt x="23" y="269"/>
                  </a:lnTo>
                  <a:lnTo>
                    <a:pt x="19" y="237"/>
                  </a:lnTo>
                  <a:lnTo>
                    <a:pt x="15" y="206"/>
                  </a:lnTo>
                  <a:lnTo>
                    <a:pt x="11" y="173"/>
                  </a:lnTo>
                  <a:lnTo>
                    <a:pt x="8" y="139"/>
                  </a:lnTo>
                  <a:lnTo>
                    <a:pt x="6" y="106"/>
                  </a:lnTo>
                  <a:lnTo>
                    <a:pt x="4" y="73"/>
                  </a:lnTo>
                  <a:lnTo>
                    <a:pt x="4" y="0"/>
                  </a:lnTo>
                  <a:lnTo>
                    <a:pt x="0" y="0"/>
                  </a:lnTo>
                </a:path>
              </a:pathLst>
            </a:custGeom>
            <a:solidFill>
              <a:srgbClr val="7FFF00"/>
            </a:solidFill>
            <a:ln w="101600" cap="rnd" cmpd="sng">
              <a:solidFill>
                <a:srgbClr val="7FFF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62478" name="Line 14">
              <a:extLst>
                <a:ext uri="{FF2B5EF4-FFF2-40B4-BE49-F238E27FC236}">
                  <a16:creationId xmlns:a16="http://schemas.microsoft.com/office/drawing/2014/main" id="{620FB51E-6D53-4034-892F-37AD468436DE}"/>
                </a:ext>
              </a:extLst>
            </p:cNvPr>
            <p:cNvSpPr>
              <a:spLocks noChangeShapeType="1"/>
            </p:cNvSpPr>
            <p:nvPr/>
          </p:nvSpPr>
          <p:spPr bwMode="auto">
            <a:xfrm>
              <a:off x="3609" y="2763"/>
              <a:ext cx="0" cy="348"/>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773135" name="Freeform 15">
              <a:extLst>
                <a:ext uri="{FF2B5EF4-FFF2-40B4-BE49-F238E27FC236}">
                  <a16:creationId xmlns:a16="http://schemas.microsoft.com/office/drawing/2014/main" id="{D551470A-9E9B-48D2-9B0D-E6792CB4C688}"/>
                </a:ext>
              </a:extLst>
            </p:cNvPr>
            <p:cNvSpPr>
              <a:spLocks/>
            </p:cNvSpPr>
            <p:nvPr/>
          </p:nvSpPr>
          <p:spPr bwMode="auto">
            <a:xfrm>
              <a:off x="3616" y="2969"/>
              <a:ext cx="38" cy="69"/>
            </a:xfrm>
            <a:custGeom>
              <a:avLst/>
              <a:gdLst>
                <a:gd name="T0" fmla="*/ 11 w 43"/>
                <a:gd name="T1" fmla="*/ 35 h 69"/>
                <a:gd name="T2" fmla="*/ 22 w 43"/>
                <a:gd name="T3" fmla="*/ 37 h 69"/>
                <a:gd name="T4" fmla="*/ 26 w 43"/>
                <a:gd name="T5" fmla="*/ 39 h 69"/>
                <a:gd name="T6" fmla="*/ 27 w 43"/>
                <a:gd name="T7" fmla="*/ 41 h 69"/>
                <a:gd name="T8" fmla="*/ 28 w 43"/>
                <a:gd name="T9" fmla="*/ 45 h 69"/>
                <a:gd name="T10" fmla="*/ 30 w 43"/>
                <a:gd name="T11" fmla="*/ 52 h 69"/>
                <a:gd name="T12" fmla="*/ 28 w 43"/>
                <a:gd name="T13" fmla="*/ 58 h 69"/>
                <a:gd name="T14" fmla="*/ 26 w 43"/>
                <a:gd name="T15" fmla="*/ 64 h 69"/>
                <a:gd name="T16" fmla="*/ 20 w 43"/>
                <a:gd name="T17" fmla="*/ 66 h 69"/>
                <a:gd name="T18" fmla="*/ 15 w 43"/>
                <a:gd name="T19" fmla="*/ 64 h 69"/>
                <a:gd name="T20" fmla="*/ 10 w 43"/>
                <a:gd name="T21" fmla="*/ 60 h 69"/>
                <a:gd name="T22" fmla="*/ 6 w 43"/>
                <a:gd name="T23" fmla="*/ 58 h 69"/>
                <a:gd name="T24" fmla="*/ 2 w 43"/>
                <a:gd name="T25" fmla="*/ 60 h 69"/>
                <a:gd name="T26" fmla="*/ 0 w 43"/>
                <a:gd name="T27" fmla="*/ 64 h 69"/>
                <a:gd name="T28" fmla="*/ 2 w 43"/>
                <a:gd name="T29" fmla="*/ 66 h 69"/>
                <a:gd name="T30" fmla="*/ 5 w 43"/>
                <a:gd name="T31" fmla="*/ 68 h 69"/>
                <a:gd name="T32" fmla="*/ 20 w 43"/>
                <a:gd name="T33" fmla="*/ 66 h 69"/>
                <a:gd name="T34" fmla="*/ 27 w 43"/>
                <a:gd name="T35" fmla="*/ 64 h 69"/>
                <a:gd name="T36" fmla="*/ 30 w 43"/>
                <a:gd name="T37" fmla="*/ 62 h 69"/>
                <a:gd name="T38" fmla="*/ 34 w 43"/>
                <a:gd name="T39" fmla="*/ 56 h 69"/>
                <a:gd name="T40" fmla="*/ 35 w 43"/>
                <a:gd name="T41" fmla="*/ 52 h 69"/>
                <a:gd name="T42" fmla="*/ 37 w 43"/>
                <a:gd name="T43" fmla="*/ 39 h 69"/>
                <a:gd name="T44" fmla="*/ 35 w 43"/>
                <a:gd name="T45" fmla="*/ 35 h 69"/>
                <a:gd name="T46" fmla="*/ 34 w 43"/>
                <a:gd name="T47" fmla="*/ 33 h 69"/>
                <a:gd name="T48" fmla="*/ 32 w 43"/>
                <a:gd name="T49" fmla="*/ 31 h 69"/>
                <a:gd name="T50" fmla="*/ 30 w 43"/>
                <a:gd name="T51" fmla="*/ 29 h 69"/>
                <a:gd name="T52" fmla="*/ 27 w 43"/>
                <a:gd name="T53" fmla="*/ 27 h 69"/>
                <a:gd name="T54" fmla="*/ 32 w 43"/>
                <a:gd name="T55" fmla="*/ 20 h 69"/>
                <a:gd name="T56" fmla="*/ 34 w 43"/>
                <a:gd name="T57" fmla="*/ 16 h 69"/>
                <a:gd name="T58" fmla="*/ 32 w 43"/>
                <a:gd name="T59" fmla="*/ 8 h 69"/>
                <a:gd name="T60" fmla="*/ 28 w 43"/>
                <a:gd name="T61" fmla="*/ 2 h 69"/>
                <a:gd name="T62" fmla="*/ 24 w 43"/>
                <a:gd name="T63" fmla="*/ 0 h 69"/>
                <a:gd name="T64" fmla="*/ 13 w 43"/>
                <a:gd name="T65" fmla="*/ 2 h 69"/>
                <a:gd name="T66" fmla="*/ 10 w 43"/>
                <a:gd name="T67" fmla="*/ 4 h 69"/>
                <a:gd name="T68" fmla="*/ 8 w 43"/>
                <a:gd name="T69" fmla="*/ 6 h 69"/>
                <a:gd name="T70" fmla="*/ 5 w 43"/>
                <a:gd name="T71" fmla="*/ 8 h 69"/>
                <a:gd name="T72" fmla="*/ 4 w 43"/>
                <a:gd name="T73" fmla="*/ 10 h 69"/>
                <a:gd name="T74" fmla="*/ 2 w 43"/>
                <a:gd name="T75" fmla="*/ 14 h 69"/>
                <a:gd name="T76" fmla="*/ 4 w 43"/>
                <a:gd name="T77" fmla="*/ 18 h 69"/>
                <a:gd name="T78" fmla="*/ 11 w 43"/>
                <a:gd name="T79" fmla="*/ 10 h 69"/>
                <a:gd name="T80" fmla="*/ 20 w 43"/>
                <a:gd name="T81" fmla="*/ 8 h 69"/>
                <a:gd name="T82" fmla="*/ 24 w 43"/>
                <a:gd name="T83" fmla="*/ 10 h 69"/>
                <a:gd name="T84" fmla="*/ 26 w 43"/>
                <a:gd name="T85" fmla="*/ 14 h 69"/>
                <a:gd name="T86" fmla="*/ 27 w 43"/>
                <a:gd name="T87" fmla="*/ 22 h 69"/>
                <a:gd name="T88" fmla="*/ 26 w 43"/>
                <a:gd name="T89" fmla="*/ 25 h 69"/>
                <a:gd name="T90" fmla="*/ 20 w 43"/>
                <a:gd name="T91" fmla="*/ 29 h 69"/>
                <a:gd name="T92" fmla="*/ 17 w 43"/>
                <a:gd name="T93" fmla="*/ 31 h 69"/>
                <a:gd name="T94" fmla="*/ 11 w 43"/>
                <a:gd name="T95" fmla="*/ 33 h 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3" h="69">
                  <a:moveTo>
                    <a:pt x="13" y="33"/>
                  </a:moveTo>
                  <a:lnTo>
                    <a:pt x="13" y="35"/>
                  </a:lnTo>
                  <a:lnTo>
                    <a:pt x="23" y="35"/>
                  </a:lnTo>
                  <a:lnTo>
                    <a:pt x="25" y="37"/>
                  </a:lnTo>
                  <a:lnTo>
                    <a:pt x="27" y="37"/>
                  </a:lnTo>
                  <a:lnTo>
                    <a:pt x="29" y="39"/>
                  </a:lnTo>
                  <a:lnTo>
                    <a:pt x="30" y="39"/>
                  </a:lnTo>
                  <a:lnTo>
                    <a:pt x="30" y="41"/>
                  </a:lnTo>
                  <a:lnTo>
                    <a:pt x="32" y="41"/>
                  </a:lnTo>
                  <a:lnTo>
                    <a:pt x="32" y="45"/>
                  </a:lnTo>
                  <a:lnTo>
                    <a:pt x="34" y="45"/>
                  </a:lnTo>
                  <a:lnTo>
                    <a:pt x="34" y="52"/>
                  </a:lnTo>
                  <a:lnTo>
                    <a:pt x="32" y="56"/>
                  </a:lnTo>
                  <a:lnTo>
                    <a:pt x="32" y="58"/>
                  </a:lnTo>
                  <a:lnTo>
                    <a:pt x="30" y="62"/>
                  </a:lnTo>
                  <a:lnTo>
                    <a:pt x="29" y="64"/>
                  </a:lnTo>
                  <a:lnTo>
                    <a:pt x="27" y="64"/>
                  </a:lnTo>
                  <a:lnTo>
                    <a:pt x="23" y="66"/>
                  </a:lnTo>
                  <a:lnTo>
                    <a:pt x="19" y="66"/>
                  </a:lnTo>
                  <a:lnTo>
                    <a:pt x="17" y="64"/>
                  </a:lnTo>
                  <a:lnTo>
                    <a:pt x="15" y="64"/>
                  </a:lnTo>
                  <a:lnTo>
                    <a:pt x="11" y="60"/>
                  </a:lnTo>
                  <a:lnTo>
                    <a:pt x="9" y="60"/>
                  </a:lnTo>
                  <a:lnTo>
                    <a:pt x="7" y="58"/>
                  </a:lnTo>
                  <a:lnTo>
                    <a:pt x="4" y="58"/>
                  </a:lnTo>
                  <a:lnTo>
                    <a:pt x="2" y="60"/>
                  </a:lnTo>
                  <a:lnTo>
                    <a:pt x="0" y="60"/>
                  </a:lnTo>
                  <a:lnTo>
                    <a:pt x="0" y="64"/>
                  </a:lnTo>
                  <a:lnTo>
                    <a:pt x="2" y="64"/>
                  </a:lnTo>
                  <a:lnTo>
                    <a:pt x="2" y="66"/>
                  </a:lnTo>
                  <a:lnTo>
                    <a:pt x="4" y="66"/>
                  </a:lnTo>
                  <a:lnTo>
                    <a:pt x="6" y="68"/>
                  </a:lnTo>
                  <a:lnTo>
                    <a:pt x="19" y="68"/>
                  </a:lnTo>
                  <a:lnTo>
                    <a:pt x="23" y="66"/>
                  </a:lnTo>
                  <a:lnTo>
                    <a:pt x="27" y="66"/>
                  </a:lnTo>
                  <a:lnTo>
                    <a:pt x="30" y="64"/>
                  </a:lnTo>
                  <a:lnTo>
                    <a:pt x="32" y="62"/>
                  </a:lnTo>
                  <a:lnTo>
                    <a:pt x="34" y="62"/>
                  </a:lnTo>
                  <a:lnTo>
                    <a:pt x="38" y="58"/>
                  </a:lnTo>
                  <a:lnTo>
                    <a:pt x="38" y="56"/>
                  </a:lnTo>
                  <a:lnTo>
                    <a:pt x="40" y="54"/>
                  </a:lnTo>
                  <a:lnTo>
                    <a:pt x="40" y="52"/>
                  </a:lnTo>
                  <a:lnTo>
                    <a:pt x="42" y="50"/>
                  </a:lnTo>
                  <a:lnTo>
                    <a:pt x="42" y="39"/>
                  </a:lnTo>
                  <a:lnTo>
                    <a:pt x="40" y="39"/>
                  </a:lnTo>
                  <a:lnTo>
                    <a:pt x="40" y="35"/>
                  </a:lnTo>
                  <a:lnTo>
                    <a:pt x="38" y="35"/>
                  </a:lnTo>
                  <a:lnTo>
                    <a:pt x="38" y="33"/>
                  </a:lnTo>
                  <a:lnTo>
                    <a:pt x="36" y="33"/>
                  </a:lnTo>
                  <a:lnTo>
                    <a:pt x="36" y="31"/>
                  </a:lnTo>
                  <a:lnTo>
                    <a:pt x="34" y="31"/>
                  </a:lnTo>
                  <a:lnTo>
                    <a:pt x="34" y="29"/>
                  </a:lnTo>
                  <a:lnTo>
                    <a:pt x="32" y="29"/>
                  </a:lnTo>
                  <a:lnTo>
                    <a:pt x="30" y="27"/>
                  </a:lnTo>
                  <a:lnTo>
                    <a:pt x="29" y="27"/>
                  </a:lnTo>
                  <a:lnTo>
                    <a:pt x="36" y="20"/>
                  </a:lnTo>
                  <a:lnTo>
                    <a:pt x="36" y="18"/>
                  </a:lnTo>
                  <a:lnTo>
                    <a:pt x="38" y="16"/>
                  </a:lnTo>
                  <a:lnTo>
                    <a:pt x="38" y="10"/>
                  </a:lnTo>
                  <a:lnTo>
                    <a:pt x="36" y="8"/>
                  </a:lnTo>
                  <a:lnTo>
                    <a:pt x="36" y="6"/>
                  </a:lnTo>
                  <a:lnTo>
                    <a:pt x="32" y="2"/>
                  </a:lnTo>
                  <a:lnTo>
                    <a:pt x="29" y="2"/>
                  </a:lnTo>
                  <a:lnTo>
                    <a:pt x="27" y="0"/>
                  </a:lnTo>
                  <a:lnTo>
                    <a:pt x="17" y="0"/>
                  </a:lnTo>
                  <a:lnTo>
                    <a:pt x="15" y="2"/>
                  </a:lnTo>
                  <a:lnTo>
                    <a:pt x="13" y="2"/>
                  </a:lnTo>
                  <a:lnTo>
                    <a:pt x="11" y="4"/>
                  </a:lnTo>
                  <a:lnTo>
                    <a:pt x="9" y="4"/>
                  </a:lnTo>
                  <a:lnTo>
                    <a:pt x="9" y="6"/>
                  </a:lnTo>
                  <a:lnTo>
                    <a:pt x="7" y="6"/>
                  </a:lnTo>
                  <a:lnTo>
                    <a:pt x="6" y="8"/>
                  </a:lnTo>
                  <a:lnTo>
                    <a:pt x="6" y="10"/>
                  </a:lnTo>
                  <a:lnTo>
                    <a:pt x="4" y="10"/>
                  </a:lnTo>
                  <a:lnTo>
                    <a:pt x="4" y="12"/>
                  </a:lnTo>
                  <a:lnTo>
                    <a:pt x="2" y="14"/>
                  </a:lnTo>
                  <a:lnTo>
                    <a:pt x="2" y="16"/>
                  </a:lnTo>
                  <a:lnTo>
                    <a:pt x="4" y="18"/>
                  </a:lnTo>
                  <a:lnTo>
                    <a:pt x="11" y="10"/>
                  </a:lnTo>
                  <a:lnTo>
                    <a:pt x="13" y="10"/>
                  </a:lnTo>
                  <a:lnTo>
                    <a:pt x="15" y="8"/>
                  </a:lnTo>
                  <a:lnTo>
                    <a:pt x="23" y="8"/>
                  </a:lnTo>
                  <a:lnTo>
                    <a:pt x="25" y="10"/>
                  </a:lnTo>
                  <a:lnTo>
                    <a:pt x="27" y="10"/>
                  </a:lnTo>
                  <a:lnTo>
                    <a:pt x="29" y="12"/>
                  </a:lnTo>
                  <a:lnTo>
                    <a:pt x="29" y="14"/>
                  </a:lnTo>
                  <a:lnTo>
                    <a:pt x="30" y="16"/>
                  </a:lnTo>
                  <a:lnTo>
                    <a:pt x="30" y="22"/>
                  </a:lnTo>
                  <a:lnTo>
                    <a:pt x="29" y="24"/>
                  </a:lnTo>
                  <a:lnTo>
                    <a:pt x="29" y="25"/>
                  </a:lnTo>
                  <a:lnTo>
                    <a:pt x="25" y="29"/>
                  </a:lnTo>
                  <a:lnTo>
                    <a:pt x="23" y="29"/>
                  </a:lnTo>
                  <a:lnTo>
                    <a:pt x="23" y="31"/>
                  </a:lnTo>
                  <a:lnTo>
                    <a:pt x="19" y="31"/>
                  </a:lnTo>
                  <a:lnTo>
                    <a:pt x="17" y="33"/>
                  </a:lnTo>
                  <a:lnTo>
                    <a:pt x="13" y="33"/>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36" name="Freeform 16">
              <a:extLst>
                <a:ext uri="{FF2B5EF4-FFF2-40B4-BE49-F238E27FC236}">
                  <a16:creationId xmlns:a16="http://schemas.microsoft.com/office/drawing/2014/main" id="{16277BF4-EDE5-4837-8898-72F45A6732ED}"/>
                </a:ext>
              </a:extLst>
            </p:cNvPr>
            <p:cNvSpPr>
              <a:spLocks/>
            </p:cNvSpPr>
            <p:nvPr/>
          </p:nvSpPr>
          <p:spPr bwMode="auto">
            <a:xfrm>
              <a:off x="3667" y="2971"/>
              <a:ext cx="43" cy="67"/>
            </a:xfrm>
            <a:custGeom>
              <a:avLst/>
              <a:gdLst>
                <a:gd name="T0" fmla="*/ 5 w 47"/>
                <a:gd name="T1" fmla="*/ 0 h 67"/>
                <a:gd name="T2" fmla="*/ 0 w 47"/>
                <a:gd name="T3" fmla="*/ 16 h 67"/>
                <a:gd name="T4" fmla="*/ 2 w 47"/>
                <a:gd name="T5" fmla="*/ 16 h 67"/>
                <a:gd name="T6" fmla="*/ 5 w 47"/>
                <a:gd name="T7" fmla="*/ 12 h 67"/>
                <a:gd name="T8" fmla="*/ 5 w 47"/>
                <a:gd name="T9" fmla="*/ 10 h 67"/>
                <a:gd name="T10" fmla="*/ 7 w 47"/>
                <a:gd name="T11" fmla="*/ 8 h 67"/>
                <a:gd name="T12" fmla="*/ 32 w 47"/>
                <a:gd name="T13" fmla="*/ 8 h 67"/>
                <a:gd name="T14" fmla="*/ 14 w 47"/>
                <a:gd name="T15" fmla="*/ 66 h 67"/>
                <a:gd name="T16" fmla="*/ 18 w 47"/>
                <a:gd name="T17" fmla="*/ 66 h 67"/>
                <a:gd name="T18" fmla="*/ 40 w 47"/>
                <a:gd name="T19" fmla="*/ 0 h 67"/>
                <a:gd name="T20" fmla="*/ 5 w 47"/>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67">
                  <a:moveTo>
                    <a:pt x="6" y="0"/>
                  </a:moveTo>
                  <a:lnTo>
                    <a:pt x="0" y="16"/>
                  </a:lnTo>
                  <a:lnTo>
                    <a:pt x="2" y="16"/>
                  </a:lnTo>
                  <a:lnTo>
                    <a:pt x="6" y="12"/>
                  </a:lnTo>
                  <a:lnTo>
                    <a:pt x="6" y="10"/>
                  </a:lnTo>
                  <a:lnTo>
                    <a:pt x="8" y="8"/>
                  </a:lnTo>
                  <a:lnTo>
                    <a:pt x="37" y="8"/>
                  </a:lnTo>
                  <a:lnTo>
                    <a:pt x="16" y="66"/>
                  </a:lnTo>
                  <a:lnTo>
                    <a:pt x="21" y="66"/>
                  </a:lnTo>
                  <a:lnTo>
                    <a:pt x="46" y="0"/>
                  </a:lnTo>
                  <a:lnTo>
                    <a:pt x="6"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37" name="Freeform 17">
              <a:extLst>
                <a:ext uri="{FF2B5EF4-FFF2-40B4-BE49-F238E27FC236}">
                  <a16:creationId xmlns:a16="http://schemas.microsoft.com/office/drawing/2014/main" id="{3D535FB2-0AAF-4C3E-A690-E7C0C4AAD49E}"/>
                </a:ext>
              </a:extLst>
            </p:cNvPr>
            <p:cNvSpPr>
              <a:spLocks/>
            </p:cNvSpPr>
            <p:nvPr/>
          </p:nvSpPr>
          <p:spPr bwMode="auto">
            <a:xfrm>
              <a:off x="3744" y="2968"/>
              <a:ext cx="28" cy="8"/>
            </a:xfrm>
            <a:custGeom>
              <a:avLst/>
              <a:gdLst>
                <a:gd name="T0" fmla="*/ 22 w 29"/>
                <a:gd name="T1" fmla="*/ 0 h 8"/>
                <a:gd name="T2" fmla="*/ 22 w 29"/>
                <a:gd name="T3" fmla="*/ 1 h 8"/>
                <a:gd name="T4" fmla="*/ 20 w 29"/>
                <a:gd name="T5" fmla="*/ 2 h 8"/>
                <a:gd name="T6" fmla="*/ 20 w 29"/>
                <a:gd name="T7" fmla="*/ 3 h 8"/>
                <a:gd name="T8" fmla="*/ 17 w 29"/>
                <a:gd name="T9" fmla="*/ 3 h 8"/>
                <a:gd name="T10" fmla="*/ 17 w 29"/>
                <a:gd name="T11" fmla="*/ 4 h 8"/>
                <a:gd name="T12" fmla="*/ 14 w 29"/>
                <a:gd name="T13" fmla="*/ 4 h 8"/>
                <a:gd name="T14" fmla="*/ 14 w 29"/>
                <a:gd name="T15" fmla="*/ 5 h 8"/>
                <a:gd name="T16" fmla="*/ 6 w 29"/>
                <a:gd name="T17" fmla="*/ 5 h 8"/>
                <a:gd name="T18" fmla="*/ 6 w 29"/>
                <a:gd name="T19" fmla="*/ 4 h 8"/>
                <a:gd name="T20" fmla="*/ 0 w 29"/>
                <a:gd name="T21" fmla="*/ 4 h 8"/>
                <a:gd name="T22" fmla="*/ 0 w 29"/>
                <a:gd name="T23" fmla="*/ 5 h 8"/>
                <a:gd name="T24" fmla="*/ 3 w 29"/>
                <a:gd name="T25" fmla="*/ 5 h 8"/>
                <a:gd name="T26" fmla="*/ 3 w 29"/>
                <a:gd name="T27" fmla="*/ 6 h 8"/>
                <a:gd name="T28" fmla="*/ 5 w 29"/>
                <a:gd name="T29" fmla="*/ 6 h 8"/>
                <a:gd name="T30" fmla="*/ 5 w 29"/>
                <a:gd name="T31" fmla="*/ 7 h 8"/>
                <a:gd name="T32" fmla="*/ 14 w 29"/>
                <a:gd name="T33" fmla="*/ 7 h 8"/>
                <a:gd name="T34" fmla="*/ 14 w 29"/>
                <a:gd name="T35" fmla="*/ 6 h 8"/>
                <a:gd name="T36" fmla="*/ 17 w 29"/>
                <a:gd name="T37" fmla="*/ 6 h 8"/>
                <a:gd name="T38" fmla="*/ 17 w 29"/>
                <a:gd name="T39" fmla="*/ 5 h 8"/>
                <a:gd name="T40" fmla="*/ 22 w 29"/>
                <a:gd name="T41" fmla="*/ 5 h 8"/>
                <a:gd name="T42" fmla="*/ 22 w 29"/>
                <a:gd name="T43" fmla="*/ 3 h 8"/>
                <a:gd name="T44" fmla="*/ 23 w 29"/>
                <a:gd name="T45" fmla="*/ 3 h 8"/>
                <a:gd name="T46" fmla="*/ 23 w 29"/>
                <a:gd name="T47" fmla="*/ 1 h 8"/>
                <a:gd name="T48" fmla="*/ 25 w 29"/>
                <a:gd name="T49" fmla="*/ 1 h 8"/>
                <a:gd name="T50" fmla="*/ 25 w 29"/>
                <a:gd name="T51" fmla="*/ 0 h 8"/>
                <a:gd name="T52" fmla="*/ 22 w 29"/>
                <a:gd name="T53" fmla="*/ 0 h 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9" h="8">
                  <a:moveTo>
                    <a:pt x="25" y="0"/>
                  </a:moveTo>
                  <a:lnTo>
                    <a:pt x="25" y="1"/>
                  </a:lnTo>
                  <a:lnTo>
                    <a:pt x="22" y="2"/>
                  </a:lnTo>
                  <a:lnTo>
                    <a:pt x="22" y="3"/>
                  </a:lnTo>
                  <a:lnTo>
                    <a:pt x="19" y="3"/>
                  </a:lnTo>
                  <a:lnTo>
                    <a:pt x="19" y="4"/>
                  </a:lnTo>
                  <a:lnTo>
                    <a:pt x="16" y="4"/>
                  </a:lnTo>
                  <a:lnTo>
                    <a:pt x="16" y="5"/>
                  </a:lnTo>
                  <a:lnTo>
                    <a:pt x="7" y="5"/>
                  </a:lnTo>
                  <a:lnTo>
                    <a:pt x="7" y="4"/>
                  </a:lnTo>
                  <a:lnTo>
                    <a:pt x="0" y="4"/>
                  </a:lnTo>
                  <a:lnTo>
                    <a:pt x="0" y="5"/>
                  </a:lnTo>
                  <a:lnTo>
                    <a:pt x="3" y="5"/>
                  </a:lnTo>
                  <a:lnTo>
                    <a:pt x="3" y="6"/>
                  </a:lnTo>
                  <a:lnTo>
                    <a:pt x="6" y="6"/>
                  </a:lnTo>
                  <a:lnTo>
                    <a:pt x="6" y="7"/>
                  </a:lnTo>
                  <a:lnTo>
                    <a:pt x="16" y="7"/>
                  </a:lnTo>
                  <a:lnTo>
                    <a:pt x="16" y="6"/>
                  </a:lnTo>
                  <a:lnTo>
                    <a:pt x="19" y="6"/>
                  </a:lnTo>
                  <a:lnTo>
                    <a:pt x="19" y="5"/>
                  </a:lnTo>
                  <a:lnTo>
                    <a:pt x="25" y="5"/>
                  </a:lnTo>
                  <a:lnTo>
                    <a:pt x="25" y="3"/>
                  </a:lnTo>
                  <a:lnTo>
                    <a:pt x="26" y="3"/>
                  </a:lnTo>
                  <a:lnTo>
                    <a:pt x="26" y="1"/>
                  </a:lnTo>
                  <a:lnTo>
                    <a:pt x="28" y="1"/>
                  </a:lnTo>
                  <a:lnTo>
                    <a:pt x="28" y="0"/>
                  </a:lnTo>
                  <a:lnTo>
                    <a:pt x="25" y="0"/>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38" name="Freeform 18">
              <a:extLst>
                <a:ext uri="{FF2B5EF4-FFF2-40B4-BE49-F238E27FC236}">
                  <a16:creationId xmlns:a16="http://schemas.microsoft.com/office/drawing/2014/main" id="{3986B775-0056-4033-97A5-F3F91FD408D5}"/>
                </a:ext>
              </a:extLst>
            </p:cNvPr>
            <p:cNvSpPr>
              <a:spLocks/>
            </p:cNvSpPr>
            <p:nvPr/>
          </p:nvSpPr>
          <p:spPr bwMode="auto">
            <a:xfrm>
              <a:off x="3722" y="2969"/>
              <a:ext cx="23" cy="36"/>
            </a:xfrm>
            <a:custGeom>
              <a:avLst/>
              <a:gdLst>
                <a:gd name="T0" fmla="*/ 11 w 26"/>
                <a:gd name="T1" fmla="*/ 0 h 36"/>
                <a:gd name="T2" fmla="*/ 11 w 26"/>
                <a:gd name="T3" fmla="*/ 2 h 36"/>
                <a:gd name="T4" fmla="*/ 8 w 26"/>
                <a:gd name="T5" fmla="*/ 2 h 36"/>
                <a:gd name="T6" fmla="*/ 8 w 26"/>
                <a:gd name="T7" fmla="*/ 3 h 36"/>
                <a:gd name="T8" fmla="*/ 5 w 26"/>
                <a:gd name="T9" fmla="*/ 5 h 36"/>
                <a:gd name="T10" fmla="*/ 5 w 26"/>
                <a:gd name="T11" fmla="*/ 7 h 36"/>
                <a:gd name="T12" fmla="*/ 3 w 26"/>
                <a:gd name="T13" fmla="*/ 9 h 36"/>
                <a:gd name="T14" fmla="*/ 3 w 26"/>
                <a:gd name="T15" fmla="*/ 12 h 36"/>
                <a:gd name="T16" fmla="*/ 2 w 26"/>
                <a:gd name="T17" fmla="*/ 12 h 36"/>
                <a:gd name="T18" fmla="*/ 2 w 26"/>
                <a:gd name="T19" fmla="*/ 17 h 36"/>
                <a:gd name="T20" fmla="*/ 0 w 26"/>
                <a:gd name="T21" fmla="*/ 17 h 36"/>
                <a:gd name="T22" fmla="*/ 0 w 26"/>
                <a:gd name="T23" fmla="*/ 28 h 36"/>
                <a:gd name="T24" fmla="*/ 2 w 26"/>
                <a:gd name="T25" fmla="*/ 28 h 36"/>
                <a:gd name="T26" fmla="*/ 2 w 26"/>
                <a:gd name="T27" fmla="*/ 32 h 36"/>
                <a:gd name="T28" fmla="*/ 3 w 26"/>
                <a:gd name="T29" fmla="*/ 32 h 36"/>
                <a:gd name="T30" fmla="*/ 3 w 26"/>
                <a:gd name="T31" fmla="*/ 33 h 36"/>
                <a:gd name="T32" fmla="*/ 6 w 26"/>
                <a:gd name="T33" fmla="*/ 33 h 36"/>
                <a:gd name="T34" fmla="*/ 6 w 26"/>
                <a:gd name="T35" fmla="*/ 35 h 36"/>
                <a:gd name="T36" fmla="*/ 11 w 26"/>
                <a:gd name="T37" fmla="*/ 35 h 36"/>
                <a:gd name="T38" fmla="*/ 11 w 26"/>
                <a:gd name="T39" fmla="*/ 33 h 36"/>
                <a:gd name="T40" fmla="*/ 13 w 26"/>
                <a:gd name="T41" fmla="*/ 33 h 36"/>
                <a:gd name="T42" fmla="*/ 13 w 26"/>
                <a:gd name="T43" fmla="*/ 30 h 36"/>
                <a:gd name="T44" fmla="*/ 17 w 26"/>
                <a:gd name="T45" fmla="*/ 28 h 36"/>
                <a:gd name="T46" fmla="*/ 17 w 26"/>
                <a:gd name="T47" fmla="*/ 26 h 36"/>
                <a:gd name="T48" fmla="*/ 19 w 26"/>
                <a:gd name="T49" fmla="*/ 25 h 36"/>
                <a:gd name="T50" fmla="*/ 19 w 26"/>
                <a:gd name="T51" fmla="*/ 21 h 36"/>
                <a:gd name="T52" fmla="*/ 20 w 26"/>
                <a:gd name="T53" fmla="*/ 21 h 36"/>
                <a:gd name="T54" fmla="*/ 20 w 26"/>
                <a:gd name="T55" fmla="*/ 17 h 36"/>
                <a:gd name="T56" fmla="*/ 22 w 26"/>
                <a:gd name="T57" fmla="*/ 17 h 36"/>
                <a:gd name="T58" fmla="*/ 22 w 26"/>
                <a:gd name="T59" fmla="*/ 9 h 36"/>
                <a:gd name="T60" fmla="*/ 20 w 26"/>
                <a:gd name="T61" fmla="*/ 9 h 36"/>
                <a:gd name="T62" fmla="*/ 20 w 26"/>
                <a:gd name="T63" fmla="*/ 17 h 36"/>
                <a:gd name="T64" fmla="*/ 18 w 26"/>
                <a:gd name="T65" fmla="*/ 19 h 36"/>
                <a:gd name="T66" fmla="*/ 18 w 26"/>
                <a:gd name="T67" fmla="*/ 21 h 36"/>
                <a:gd name="T68" fmla="*/ 15 w 26"/>
                <a:gd name="T69" fmla="*/ 23 h 36"/>
                <a:gd name="T70" fmla="*/ 15 w 26"/>
                <a:gd name="T71" fmla="*/ 26 h 36"/>
                <a:gd name="T72" fmla="*/ 12 w 26"/>
                <a:gd name="T73" fmla="*/ 28 h 36"/>
                <a:gd name="T74" fmla="*/ 9 w 26"/>
                <a:gd name="T75" fmla="*/ 30 h 36"/>
                <a:gd name="T76" fmla="*/ 5 w 26"/>
                <a:gd name="T77" fmla="*/ 30 h 36"/>
                <a:gd name="T78" fmla="*/ 4 w 26"/>
                <a:gd name="T79" fmla="*/ 26 h 36"/>
                <a:gd name="T80" fmla="*/ 4 w 26"/>
                <a:gd name="T81" fmla="*/ 21 h 36"/>
                <a:gd name="T82" fmla="*/ 5 w 26"/>
                <a:gd name="T83" fmla="*/ 21 h 36"/>
                <a:gd name="T84" fmla="*/ 5 w 26"/>
                <a:gd name="T85" fmla="*/ 17 h 36"/>
                <a:gd name="T86" fmla="*/ 6 w 26"/>
                <a:gd name="T87" fmla="*/ 17 h 36"/>
                <a:gd name="T88" fmla="*/ 6 w 26"/>
                <a:gd name="T89" fmla="*/ 14 h 36"/>
                <a:gd name="T90" fmla="*/ 8 w 26"/>
                <a:gd name="T91" fmla="*/ 14 h 36"/>
                <a:gd name="T92" fmla="*/ 8 w 26"/>
                <a:gd name="T93" fmla="*/ 10 h 36"/>
                <a:gd name="T94" fmla="*/ 9 w 26"/>
                <a:gd name="T95" fmla="*/ 10 h 36"/>
                <a:gd name="T96" fmla="*/ 9 w 26"/>
                <a:gd name="T97" fmla="*/ 7 h 36"/>
                <a:gd name="T98" fmla="*/ 12 w 26"/>
                <a:gd name="T99" fmla="*/ 7 h 36"/>
                <a:gd name="T100" fmla="*/ 12 w 26"/>
                <a:gd name="T101" fmla="*/ 5 h 36"/>
                <a:gd name="T102" fmla="*/ 22 w 26"/>
                <a:gd name="T103" fmla="*/ 5 h 36"/>
                <a:gd name="T104" fmla="*/ 20 w 26"/>
                <a:gd name="T105" fmla="*/ 2 h 36"/>
                <a:gd name="T106" fmla="*/ 18 w 26"/>
                <a:gd name="T107" fmla="*/ 2 h 36"/>
                <a:gd name="T108" fmla="*/ 18 w 26"/>
                <a:gd name="T109" fmla="*/ 0 h 36"/>
                <a:gd name="T110" fmla="*/ 11 w 26"/>
                <a:gd name="T111" fmla="*/ 0 h 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 h="36">
                  <a:moveTo>
                    <a:pt x="12" y="0"/>
                  </a:moveTo>
                  <a:lnTo>
                    <a:pt x="12" y="2"/>
                  </a:lnTo>
                  <a:lnTo>
                    <a:pt x="9" y="2"/>
                  </a:lnTo>
                  <a:lnTo>
                    <a:pt x="9" y="3"/>
                  </a:lnTo>
                  <a:lnTo>
                    <a:pt x="6" y="5"/>
                  </a:lnTo>
                  <a:lnTo>
                    <a:pt x="6" y="7"/>
                  </a:lnTo>
                  <a:lnTo>
                    <a:pt x="3" y="9"/>
                  </a:lnTo>
                  <a:lnTo>
                    <a:pt x="3" y="12"/>
                  </a:lnTo>
                  <a:lnTo>
                    <a:pt x="2" y="12"/>
                  </a:lnTo>
                  <a:lnTo>
                    <a:pt x="2" y="17"/>
                  </a:lnTo>
                  <a:lnTo>
                    <a:pt x="0" y="17"/>
                  </a:lnTo>
                  <a:lnTo>
                    <a:pt x="0" y="28"/>
                  </a:lnTo>
                  <a:lnTo>
                    <a:pt x="2" y="28"/>
                  </a:lnTo>
                  <a:lnTo>
                    <a:pt x="2" y="32"/>
                  </a:lnTo>
                  <a:lnTo>
                    <a:pt x="3" y="32"/>
                  </a:lnTo>
                  <a:lnTo>
                    <a:pt x="3" y="33"/>
                  </a:lnTo>
                  <a:lnTo>
                    <a:pt x="7" y="33"/>
                  </a:lnTo>
                  <a:lnTo>
                    <a:pt x="7" y="35"/>
                  </a:lnTo>
                  <a:lnTo>
                    <a:pt x="12" y="35"/>
                  </a:lnTo>
                  <a:lnTo>
                    <a:pt x="12" y="33"/>
                  </a:lnTo>
                  <a:lnTo>
                    <a:pt x="15" y="33"/>
                  </a:lnTo>
                  <a:lnTo>
                    <a:pt x="15" y="30"/>
                  </a:lnTo>
                  <a:lnTo>
                    <a:pt x="19" y="28"/>
                  </a:lnTo>
                  <a:lnTo>
                    <a:pt x="19" y="26"/>
                  </a:lnTo>
                  <a:lnTo>
                    <a:pt x="22" y="25"/>
                  </a:lnTo>
                  <a:lnTo>
                    <a:pt x="22" y="21"/>
                  </a:lnTo>
                  <a:lnTo>
                    <a:pt x="23" y="21"/>
                  </a:lnTo>
                  <a:lnTo>
                    <a:pt x="23" y="17"/>
                  </a:lnTo>
                  <a:lnTo>
                    <a:pt x="25" y="17"/>
                  </a:lnTo>
                  <a:lnTo>
                    <a:pt x="25" y="9"/>
                  </a:lnTo>
                  <a:lnTo>
                    <a:pt x="23" y="9"/>
                  </a:lnTo>
                  <a:lnTo>
                    <a:pt x="23" y="17"/>
                  </a:lnTo>
                  <a:lnTo>
                    <a:pt x="20" y="19"/>
                  </a:lnTo>
                  <a:lnTo>
                    <a:pt x="20" y="21"/>
                  </a:lnTo>
                  <a:lnTo>
                    <a:pt x="17" y="23"/>
                  </a:lnTo>
                  <a:lnTo>
                    <a:pt x="17" y="26"/>
                  </a:lnTo>
                  <a:lnTo>
                    <a:pt x="14" y="28"/>
                  </a:lnTo>
                  <a:lnTo>
                    <a:pt x="10" y="30"/>
                  </a:lnTo>
                  <a:lnTo>
                    <a:pt x="6" y="30"/>
                  </a:lnTo>
                  <a:lnTo>
                    <a:pt x="5" y="26"/>
                  </a:lnTo>
                  <a:lnTo>
                    <a:pt x="5" y="21"/>
                  </a:lnTo>
                  <a:lnTo>
                    <a:pt x="6" y="21"/>
                  </a:lnTo>
                  <a:lnTo>
                    <a:pt x="6" y="17"/>
                  </a:lnTo>
                  <a:lnTo>
                    <a:pt x="7" y="17"/>
                  </a:lnTo>
                  <a:lnTo>
                    <a:pt x="7" y="14"/>
                  </a:lnTo>
                  <a:lnTo>
                    <a:pt x="9" y="14"/>
                  </a:lnTo>
                  <a:lnTo>
                    <a:pt x="9" y="10"/>
                  </a:lnTo>
                  <a:lnTo>
                    <a:pt x="10" y="10"/>
                  </a:lnTo>
                  <a:lnTo>
                    <a:pt x="10" y="7"/>
                  </a:lnTo>
                  <a:lnTo>
                    <a:pt x="14" y="7"/>
                  </a:lnTo>
                  <a:lnTo>
                    <a:pt x="14" y="5"/>
                  </a:lnTo>
                  <a:lnTo>
                    <a:pt x="25" y="5"/>
                  </a:lnTo>
                  <a:lnTo>
                    <a:pt x="23" y="2"/>
                  </a:lnTo>
                  <a:lnTo>
                    <a:pt x="20" y="2"/>
                  </a:lnTo>
                  <a:lnTo>
                    <a:pt x="20" y="0"/>
                  </a:lnTo>
                  <a:lnTo>
                    <a:pt x="12" y="0"/>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39" name="Freeform 19">
              <a:extLst>
                <a:ext uri="{FF2B5EF4-FFF2-40B4-BE49-F238E27FC236}">
                  <a16:creationId xmlns:a16="http://schemas.microsoft.com/office/drawing/2014/main" id="{1D598B80-7E92-4F91-A4DD-985F2A9B6A54}"/>
                </a:ext>
              </a:extLst>
            </p:cNvPr>
            <p:cNvSpPr>
              <a:spLocks/>
            </p:cNvSpPr>
            <p:nvPr/>
          </p:nvSpPr>
          <p:spPr bwMode="auto">
            <a:xfrm>
              <a:off x="3733" y="2977"/>
              <a:ext cx="32" cy="57"/>
            </a:xfrm>
            <a:custGeom>
              <a:avLst/>
              <a:gdLst>
                <a:gd name="T0" fmla="*/ 28 w 36"/>
                <a:gd name="T1" fmla="*/ 0 h 57"/>
                <a:gd name="T2" fmla="*/ 28 w 36"/>
                <a:gd name="T3" fmla="*/ 4 h 57"/>
                <a:gd name="T4" fmla="*/ 25 w 36"/>
                <a:gd name="T5" fmla="*/ 5 h 57"/>
                <a:gd name="T6" fmla="*/ 25 w 36"/>
                <a:gd name="T7" fmla="*/ 9 h 57"/>
                <a:gd name="T8" fmla="*/ 23 w 36"/>
                <a:gd name="T9" fmla="*/ 9 h 57"/>
                <a:gd name="T10" fmla="*/ 23 w 36"/>
                <a:gd name="T11" fmla="*/ 13 h 57"/>
                <a:gd name="T12" fmla="*/ 20 w 36"/>
                <a:gd name="T13" fmla="*/ 14 h 57"/>
                <a:gd name="T14" fmla="*/ 20 w 36"/>
                <a:gd name="T15" fmla="*/ 17 h 57"/>
                <a:gd name="T16" fmla="*/ 18 w 36"/>
                <a:gd name="T17" fmla="*/ 19 h 57"/>
                <a:gd name="T18" fmla="*/ 18 w 36"/>
                <a:gd name="T19" fmla="*/ 23 h 57"/>
                <a:gd name="T20" fmla="*/ 14 w 36"/>
                <a:gd name="T21" fmla="*/ 24 h 57"/>
                <a:gd name="T22" fmla="*/ 14 w 36"/>
                <a:gd name="T23" fmla="*/ 28 h 57"/>
                <a:gd name="T24" fmla="*/ 13 w 36"/>
                <a:gd name="T25" fmla="*/ 28 h 57"/>
                <a:gd name="T26" fmla="*/ 13 w 36"/>
                <a:gd name="T27" fmla="*/ 32 h 57"/>
                <a:gd name="T28" fmla="*/ 11 w 36"/>
                <a:gd name="T29" fmla="*/ 33 h 57"/>
                <a:gd name="T30" fmla="*/ 11 w 36"/>
                <a:gd name="T31" fmla="*/ 36 h 57"/>
                <a:gd name="T32" fmla="*/ 8 w 36"/>
                <a:gd name="T33" fmla="*/ 38 h 57"/>
                <a:gd name="T34" fmla="*/ 8 w 36"/>
                <a:gd name="T35" fmla="*/ 42 h 57"/>
                <a:gd name="T36" fmla="*/ 4 w 36"/>
                <a:gd name="T37" fmla="*/ 43 h 57"/>
                <a:gd name="T38" fmla="*/ 4 w 36"/>
                <a:gd name="T39" fmla="*/ 47 h 57"/>
                <a:gd name="T40" fmla="*/ 3 w 36"/>
                <a:gd name="T41" fmla="*/ 47 h 57"/>
                <a:gd name="T42" fmla="*/ 3 w 36"/>
                <a:gd name="T43" fmla="*/ 51 h 57"/>
                <a:gd name="T44" fmla="*/ 0 w 36"/>
                <a:gd name="T45" fmla="*/ 52 h 57"/>
                <a:gd name="T46" fmla="*/ 0 w 36"/>
                <a:gd name="T47" fmla="*/ 56 h 57"/>
                <a:gd name="T48" fmla="*/ 3 w 36"/>
                <a:gd name="T49" fmla="*/ 56 h 57"/>
                <a:gd name="T50" fmla="*/ 3 w 36"/>
                <a:gd name="T51" fmla="*/ 52 h 57"/>
                <a:gd name="T52" fmla="*/ 4 w 36"/>
                <a:gd name="T53" fmla="*/ 52 h 57"/>
                <a:gd name="T54" fmla="*/ 4 w 36"/>
                <a:gd name="T55" fmla="*/ 49 h 57"/>
                <a:gd name="T56" fmla="*/ 8 w 36"/>
                <a:gd name="T57" fmla="*/ 47 h 57"/>
                <a:gd name="T58" fmla="*/ 8 w 36"/>
                <a:gd name="T59" fmla="*/ 43 h 57"/>
                <a:gd name="T60" fmla="*/ 11 w 36"/>
                <a:gd name="T61" fmla="*/ 42 h 57"/>
                <a:gd name="T62" fmla="*/ 11 w 36"/>
                <a:gd name="T63" fmla="*/ 38 h 57"/>
                <a:gd name="T64" fmla="*/ 12 w 36"/>
                <a:gd name="T65" fmla="*/ 38 h 57"/>
                <a:gd name="T66" fmla="*/ 12 w 36"/>
                <a:gd name="T67" fmla="*/ 35 h 57"/>
                <a:gd name="T68" fmla="*/ 14 w 36"/>
                <a:gd name="T69" fmla="*/ 33 h 57"/>
                <a:gd name="T70" fmla="*/ 14 w 36"/>
                <a:gd name="T71" fmla="*/ 30 h 57"/>
                <a:gd name="T72" fmla="*/ 18 w 36"/>
                <a:gd name="T73" fmla="*/ 28 h 57"/>
                <a:gd name="T74" fmla="*/ 18 w 36"/>
                <a:gd name="T75" fmla="*/ 24 h 57"/>
                <a:gd name="T76" fmla="*/ 19 w 36"/>
                <a:gd name="T77" fmla="*/ 24 h 57"/>
                <a:gd name="T78" fmla="*/ 19 w 36"/>
                <a:gd name="T79" fmla="*/ 21 h 57"/>
                <a:gd name="T80" fmla="*/ 22 w 36"/>
                <a:gd name="T81" fmla="*/ 19 h 57"/>
                <a:gd name="T82" fmla="*/ 22 w 36"/>
                <a:gd name="T83" fmla="*/ 15 h 57"/>
                <a:gd name="T84" fmla="*/ 25 w 36"/>
                <a:gd name="T85" fmla="*/ 14 h 57"/>
                <a:gd name="T86" fmla="*/ 25 w 36"/>
                <a:gd name="T87" fmla="*/ 11 h 57"/>
                <a:gd name="T88" fmla="*/ 27 w 36"/>
                <a:gd name="T89" fmla="*/ 11 h 57"/>
                <a:gd name="T90" fmla="*/ 27 w 36"/>
                <a:gd name="T91" fmla="*/ 7 h 57"/>
                <a:gd name="T92" fmla="*/ 29 w 36"/>
                <a:gd name="T93" fmla="*/ 5 h 57"/>
                <a:gd name="T94" fmla="*/ 29 w 36"/>
                <a:gd name="T95" fmla="*/ 2 h 57"/>
                <a:gd name="T96" fmla="*/ 31 w 36"/>
                <a:gd name="T97" fmla="*/ 2 h 57"/>
                <a:gd name="T98" fmla="*/ 31 w 36"/>
                <a:gd name="T99" fmla="*/ 0 h 57"/>
                <a:gd name="T100" fmla="*/ 28 w 36"/>
                <a:gd name="T101" fmla="*/ 0 h 5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 h="57">
                  <a:moveTo>
                    <a:pt x="32" y="0"/>
                  </a:moveTo>
                  <a:lnTo>
                    <a:pt x="32" y="4"/>
                  </a:lnTo>
                  <a:lnTo>
                    <a:pt x="28" y="5"/>
                  </a:lnTo>
                  <a:lnTo>
                    <a:pt x="28" y="9"/>
                  </a:lnTo>
                  <a:lnTo>
                    <a:pt x="26" y="9"/>
                  </a:lnTo>
                  <a:lnTo>
                    <a:pt x="26" y="13"/>
                  </a:lnTo>
                  <a:lnTo>
                    <a:pt x="23" y="14"/>
                  </a:lnTo>
                  <a:lnTo>
                    <a:pt x="23" y="17"/>
                  </a:lnTo>
                  <a:lnTo>
                    <a:pt x="20" y="19"/>
                  </a:lnTo>
                  <a:lnTo>
                    <a:pt x="20" y="23"/>
                  </a:lnTo>
                  <a:lnTo>
                    <a:pt x="16" y="24"/>
                  </a:lnTo>
                  <a:lnTo>
                    <a:pt x="16" y="28"/>
                  </a:lnTo>
                  <a:lnTo>
                    <a:pt x="15" y="28"/>
                  </a:lnTo>
                  <a:lnTo>
                    <a:pt x="15" y="32"/>
                  </a:lnTo>
                  <a:lnTo>
                    <a:pt x="12" y="33"/>
                  </a:lnTo>
                  <a:lnTo>
                    <a:pt x="12" y="36"/>
                  </a:lnTo>
                  <a:lnTo>
                    <a:pt x="9" y="38"/>
                  </a:lnTo>
                  <a:lnTo>
                    <a:pt x="9" y="42"/>
                  </a:lnTo>
                  <a:lnTo>
                    <a:pt x="5" y="43"/>
                  </a:lnTo>
                  <a:lnTo>
                    <a:pt x="5" y="47"/>
                  </a:lnTo>
                  <a:lnTo>
                    <a:pt x="3" y="47"/>
                  </a:lnTo>
                  <a:lnTo>
                    <a:pt x="3" y="51"/>
                  </a:lnTo>
                  <a:lnTo>
                    <a:pt x="0" y="52"/>
                  </a:lnTo>
                  <a:lnTo>
                    <a:pt x="0" y="56"/>
                  </a:lnTo>
                  <a:lnTo>
                    <a:pt x="3" y="56"/>
                  </a:lnTo>
                  <a:lnTo>
                    <a:pt x="3" y="52"/>
                  </a:lnTo>
                  <a:lnTo>
                    <a:pt x="5" y="52"/>
                  </a:lnTo>
                  <a:lnTo>
                    <a:pt x="5" y="49"/>
                  </a:lnTo>
                  <a:lnTo>
                    <a:pt x="9" y="47"/>
                  </a:lnTo>
                  <a:lnTo>
                    <a:pt x="9" y="43"/>
                  </a:lnTo>
                  <a:lnTo>
                    <a:pt x="12" y="42"/>
                  </a:lnTo>
                  <a:lnTo>
                    <a:pt x="12" y="38"/>
                  </a:lnTo>
                  <a:lnTo>
                    <a:pt x="14" y="38"/>
                  </a:lnTo>
                  <a:lnTo>
                    <a:pt x="14" y="35"/>
                  </a:lnTo>
                  <a:lnTo>
                    <a:pt x="16" y="33"/>
                  </a:lnTo>
                  <a:lnTo>
                    <a:pt x="16" y="30"/>
                  </a:lnTo>
                  <a:lnTo>
                    <a:pt x="20" y="28"/>
                  </a:lnTo>
                  <a:lnTo>
                    <a:pt x="20" y="24"/>
                  </a:lnTo>
                  <a:lnTo>
                    <a:pt x="21" y="24"/>
                  </a:lnTo>
                  <a:lnTo>
                    <a:pt x="21" y="21"/>
                  </a:lnTo>
                  <a:lnTo>
                    <a:pt x="25" y="19"/>
                  </a:lnTo>
                  <a:lnTo>
                    <a:pt x="25" y="15"/>
                  </a:lnTo>
                  <a:lnTo>
                    <a:pt x="28" y="14"/>
                  </a:lnTo>
                  <a:lnTo>
                    <a:pt x="28" y="11"/>
                  </a:lnTo>
                  <a:lnTo>
                    <a:pt x="30" y="11"/>
                  </a:lnTo>
                  <a:lnTo>
                    <a:pt x="30" y="7"/>
                  </a:lnTo>
                  <a:lnTo>
                    <a:pt x="33" y="5"/>
                  </a:lnTo>
                  <a:lnTo>
                    <a:pt x="33" y="2"/>
                  </a:lnTo>
                  <a:lnTo>
                    <a:pt x="35" y="2"/>
                  </a:lnTo>
                  <a:lnTo>
                    <a:pt x="35" y="0"/>
                  </a:lnTo>
                  <a:lnTo>
                    <a:pt x="32" y="0"/>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40" name="Freeform 20">
              <a:extLst>
                <a:ext uri="{FF2B5EF4-FFF2-40B4-BE49-F238E27FC236}">
                  <a16:creationId xmlns:a16="http://schemas.microsoft.com/office/drawing/2014/main" id="{E978E97F-FEB7-4BE5-8158-744EB02FC5A6}"/>
                </a:ext>
              </a:extLst>
            </p:cNvPr>
            <p:cNvSpPr>
              <a:spLocks/>
            </p:cNvSpPr>
            <p:nvPr/>
          </p:nvSpPr>
          <p:spPr bwMode="auto">
            <a:xfrm>
              <a:off x="3756" y="3000"/>
              <a:ext cx="26" cy="32"/>
            </a:xfrm>
            <a:custGeom>
              <a:avLst/>
              <a:gdLst>
                <a:gd name="T0" fmla="*/ 19 w 28"/>
                <a:gd name="T1" fmla="*/ 5 h 34"/>
                <a:gd name="T2" fmla="*/ 21 w 28"/>
                <a:gd name="T3" fmla="*/ 8 h 34"/>
                <a:gd name="T4" fmla="*/ 21 w 28"/>
                <a:gd name="T5" fmla="*/ 16 h 34"/>
                <a:gd name="T6" fmla="*/ 19 w 28"/>
                <a:gd name="T7" fmla="*/ 16 h 34"/>
                <a:gd name="T8" fmla="*/ 19 w 28"/>
                <a:gd name="T9" fmla="*/ 19 h 34"/>
                <a:gd name="T10" fmla="*/ 17 w 28"/>
                <a:gd name="T11" fmla="*/ 19 h 34"/>
                <a:gd name="T12" fmla="*/ 17 w 28"/>
                <a:gd name="T13" fmla="*/ 23 h 34"/>
                <a:gd name="T14" fmla="*/ 16 w 28"/>
                <a:gd name="T15" fmla="*/ 23 h 34"/>
                <a:gd name="T16" fmla="*/ 16 w 28"/>
                <a:gd name="T17" fmla="*/ 26 h 34"/>
                <a:gd name="T18" fmla="*/ 14 w 28"/>
                <a:gd name="T19" fmla="*/ 28 h 34"/>
                <a:gd name="T20" fmla="*/ 14 w 28"/>
                <a:gd name="T21" fmla="*/ 30 h 34"/>
                <a:gd name="T22" fmla="*/ 7 w 28"/>
                <a:gd name="T23" fmla="*/ 30 h 34"/>
                <a:gd name="T24" fmla="*/ 6 w 28"/>
                <a:gd name="T25" fmla="*/ 26 h 34"/>
                <a:gd name="T26" fmla="*/ 6 w 28"/>
                <a:gd name="T27" fmla="*/ 19 h 34"/>
                <a:gd name="T28" fmla="*/ 7 w 28"/>
                <a:gd name="T29" fmla="*/ 19 h 34"/>
                <a:gd name="T30" fmla="*/ 7 w 28"/>
                <a:gd name="T31" fmla="*/ 16 h 34"/>
                <a:gd name="T32" fmla="*/ 9 w 28"/>
                <a:gd name="T33" fmla="*/ 16 h 34"/>
                <a:gd name="T34" fmla="*/ 9 w 28"/>
                <a:gd name="T35" fmla="*/ 14 h 34"/>
                <a:gd name="T36" fmla="*/ 9 w 28"/>
                <a:gd name="T37" fmla="*/ 14 h 34"/>
                <a:gd name="T38" fmla="*/ 9 w 28"/>
                <a:gd name="T39" fmla="*/ 10 h 34"/>
                <a:gd name="T40" fmla="*/ 11 w 28"/>
                <a:gd name="T41" fmla="*/ 10 h 34"/>
                <a:gd name="T42" fmla="*/ 11 w 28"/>
                <a:gd name="T43" fmla="*/ 7 h 34"/>
                <a:gd name="T44" fmla="*/ 14 w 28"/>
                <a:gd name="T45" fmla="*/ 7 h 34"/>
                <a:gd name="T46" fmla="*/ 14 w 28"/>
                <a:gd name="T47" fmla="*/ 5 h 34"/>
                <a:gd name="T48" fmla="*/ 21 w 28"/>
                <a:gd name="T49" fmla="*/ 5 h 34"/>
                <a:gd name="T50" fmla="*/ 21 w 28"/>
                <a:gd name="T51" fmla="*/ 2 h 34"/>
                <a:gd name="T52" fmla="*/ 19 w 28"/>
                <a:gd name="T53" fmla="*/ 2 h 34"/>
                <a:gd name="T54" fmla="*/ 19 w 28"/>
                <a:gd name="T55" fmla="*/ 0 h 34"/>
                <a:gd name="T56" fmla="*/ 12 w 28"/>
                <a:gd name="T57" fmla="*/ 0 h 34"/>
                <a:gd name="T58" fmla="*/ 12 w 28"/>
                <a:gd name="T59" fmla="*/ 2 h 34"/>
                <a:gd name="T60" fmla="*/ 9 w 28"/>
                <a:gd name="T61" fmla="*/ 2 h 34"/>
                <a:gd name="T62" fmla="*/ 9 w 28"/>
                <a:gd name="T63" fmla="*/ 3 h 34"/>
                <a:gd name="T64" fmla="*/ 7 w 28"/>
                <a:gd name="T65" fmla="*/ 5 h 34"/>
                <a:gd name="T66" fmla="*/ 7 w 28"/>
                <a:gd name="T67" fmla="*/ 7 h 34"/>
                <a:gd name="T68" fmla="*/ 4 w 28"/>
                <a:gd name="T69" fmla="*/ 8 h 34"/>
                <a:gd name="T70" fmla="*/ 4 w 28"/>
                <a:gd name="T71" fmla="*/ 12 h 34"/>
                <a:gd name="T72" fmla="*/ 3 w 28"/>
                <a:gd name="T73" fmla="*/ 12 h 34"/>
                <a:gd name="T74" fmla="*/ 3 w 28"/>
                <a:gd name="T75" fmla="*/ 14 h 34"/>
                <a:gd name="T76" fmla="*/ 2 w 28"/>
                <a:gd name="T77" fmla="*/ 14 h 34"/>
                <a:gd name="T78" fmla="*/ 2 w 28"/>
                <a:gd name="T79" fmla="*/ 18 h 34"/>
                <a:gd name="T80" fmla="*/ 0 w 28"/>
                <a:gd name="T81" fmla="*/ 18 h 34"/>
                <a:gd name="T82" fmla="*/ 0 w 28"/>
                <a:gd name="T83" fmla="*/ 26 h 34"/>
                <a:gd name="T84" fmla="*/ 2 w 28"/>
                <a:gd name="T85" fmla="*/ 26 h 34"/>
                <a:gd name="T86" fmla="*/ 2 w 28"/>
                <a:gd name="T87" fmla="*/ 30 h 34"/>
                <a:gd name="T88" fmla="*/ 3 w 28"/>
                <a:gd name="T89" fmla="*/ 30 h 34"/>
                <a:gd name="T90" fmla="*/ 3 w 28"/>
                <a:gd name="T91" fmla="*/ 31 h 34"/>
                <a:gd name="T92" fmla="*/ 6 w 28"/>
                <a:gd name="T93" fmla="*/ 31 h 34"/>
                <a:gd name="T94" fmla="*/ 6 w 28"/>
                <a:gd name="T95" fmla="*/ 33 h 34"/>
                <a:gd name="T96" fmla="*/ 12 w 28"/>
                <a:gd name="T97" fmla="*/ 33 h 34"/>
                <a:gd name="T98" fmla="*/ 12 w 28"/>
                <a:gd name="T99" fmla="*/ 31 h 34"/>
                <a:gd name="T100" fmla="*/ 15 w 28"/>
                <a:gd name="T101" fmla="*/ 31 h 34"/>
                <a:gd name="T102" fmla="*/ 15 w 28"/>
                <a:gd name="T103" fmla="*/ 30 h 34"/>
                <a:gd name="T104" fmla="*/ 17 w 28"/>
                <a:gd name="T105" fmla="*/ 28 h 34"/>
                <a:gd name="T106" fmla="*/ 17 w 28"/>
                <a:gd name="T107" fmla="*/ 26 h 34"/>
                <a:gd name="T108" fmla="*/ 21 w 28"/>
                <a:gd name="T109" fmla="*/ 25 h 34"/>
                <a:gd name="T110" fmla="*/ 21 w 28"/>
                <a:gd name="T111" fmla="*/ 21 h 34"/>
                <a:gd name="T112" fmla="*/ 21 w 28"/>
                <a:gd name="T113" fmla="*/ 21 h 34"/>
                <a:gd name="T114" fmla="*/ 21 w 28"/>
                <a:gd name="T115" fmla="*/ 16 h 34"/>
                <a:gd name="T116" fmla="*/ 23 w 28"/>
                <a:gd name="T117" fmla="*/ 16 h 34"/>
                <a:gd name="T118" fmla="*/ 23 w 28"/>
                <a:gd name="T119" fmla="*/ 5 h 34"/>
                <a:gd name="T120" fmla="*/ 19 w 28"/>
                <a:gd name="T121" fmla="*/ 5 h 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 h="34">
                  <a:moveTo>
                    <a:pt x="22" y="5"/>
                  </a:moveTo>
                  <a:lnTo>
                    <a:pt x="24" y="8"/>
                  </a:lnTo>
                  <a:lnTo>
                    <a:pt x="24" y="16"/>
                  </a:lnTo>
                  <a:lnTo>
                    <a:pt x="22" y="16"/>
                  </a:lnTo>
                  <a:lnTo>
                    <a:pt x="22" y="19"/>
                  </a:lnTo>
                  <a:lnTo>
                    <a:pt x="20" y="19"/>
                  </a:lnTo>
                  <a:lnTo>
                    <a:pt x="20" y="23"/>
                  </a:lnTo>
                  <a:lnTo>
                    <a:pt x="19" y="23"/>
                  </a:lnTo>
                  <a:lnTo>
                    <a:pt x="19" y="26"/>
                  </a:lnTo>
                  <a:lnTo>
                    <a:pt x="16" y="28"/>
                  </a:lnTo>
                  <a:lnTo>
                    <a:pt x="16" y="30"/>
                  </a:lnTo>
                  <a:lnTo>
                    <a:pt x="8" y="30"/>
                  </a:lnTo>
                  <a:lnTo>
                    <a:pt x="7" y="26"/>
                  </a:lnTo>
                  <a:lnTo>
                    <a:pt x="7" y="19"/>
                  </a:lnTo>
                  <a:lnTo>
                    <a:pt x="8" y="19"/>
                  </a:lnTo>
                  <a:lnTo>
                    <a:pt x="8" y="16"/>
                  </a:lnTo>
                  <a:lnTo>
                    <a:pt x="10" y="16"/>
                  </a:lnTo>
                  <a:lnTo>
                    <a:pt x="10" y="14"/>
                  </a:lnTo>
                  <a:lnTo>
                    <a:pt x="11" y="14"/>
                  </a:lnTo>
                  <a:lnTo>
                    <a:pt x="11" y="10"/>
                  </a:lnTo>
                  <a:lnTo>
                    <a:pt x="13" y="10"/>
                  </a:lnTo>
                  <a:lnTo>
                    <a:pt x="13" y="7"/>
                  </a:lnTo>
                  <a:lnTo>
                    <a:pt x="16" y="7"/>
                  </a:lnTo>
                  <a:lnTo>
                    <a:pt x="16" y="5"/>
                  </a:lnTo>
                  <a:lnTo>
                    <a:pt x="25" y="5"/>
                  </a:lnTo>
                  <a:lnTo>
                    <a:pt x="25" y="2"/>
                  </a:lnTo>
                  <a:lnTo>
                    <a:pt x="22" y="2"/>
                  </a:lnTo>
                  <a:lnTo>
                    <a:pt x="22" y="0"/>
                  </a:lnTo>
                  <a:lnTo>
                    <a:pt x="14" y="0"/>
                  </a:lnTo>
                  <a:lnTo>
                    <a:pt x="14" y="2"/>
                  </a:lnTo>
                  <a:lnTo>
                    <a:pt x="11" y="2"/>
                  </a:lnTo>
                  <a:lnTo>
                    <a:pt x="11" y="3"/>
                  </a:lnTo>
                  <a:lnTo>
                    <a:pt x="8" y="5"/>
                  </a:lnTo>
                  <a:lnTo>
                    <a:pt x="8" y="7"/>
                  </a:lnTo>
                  <a:lnTo>
                    <a:pt x="5" y="8"/>
                  </a:lnTo>
                  <a:lnTo>
                    <a:pt x="5" y="12"/>
                  </a:lnTo>
                  <a:lnTo>
                    <a:pt x="3" y="12"/>
                  </a:lnTo>
                  <a:lnTo>
                    <a:pt x="3" y="14"/>
                  </a:lnTo>
                  <a:lnTo>
                    <a:pt x="2" y="14"/>
                  </a:lnTo>
                  <a:lnTo>
                    <a:pt x="2" y="18"/>
                  </a:lnTo>
                  <a:lnTo>
                    <a:pt x="0" y="18"/>
                  </a:lnTo>
                  <a:lnTo>
                    <a:pt x="0" y="26"/>
                  </a:lnTo>
                  <a:lnTo>
                    <a:pt x="2" y="26"/>
                  </a:lnTo>
                  <a:lnTo>
                    <a:pt x="2" y="30"/>
                  </a:lnTo>
                  <a:lnTo>
                    <a:pt x="3" y="30"/>
                  </a:lnTo>
                  <a:lnTo>
                    <a:pt x="3" y="31"/>
                  </a:lnTo>
                  <a:lnTo>
                    <a:pt x="7" y="31"/>
                  </a:lnTo>
                  <a:lnTo>
                    <a:pt x="7" y="33"/>
                  </a:lnTo>
                  <a:lnTo>
                    <a:pt x="14" y="33"/>
                  </a:lnTo>
                  <a:lnTo>
                    <a:pt x="14" y="31"/>
                  </a:lnTo>
                  <a:lnTo>
                    <a:pt x="17" y="31"/>
                  </a:lnTo>
                  <a:lnTo>
                    <a:pt x="17" y="30"/>
                  </a:lnTo>
                  <a:lnTo>
                    <a:pt x="20" y="28"/>
                  </a:lnTo>
                  <a:lnTo>
                    <a:pt x="20" y="26"/>
                  </a:lnTo>
                  <a:lnTo>
                    <a:pt x="24" y="25"/>
                  </a:lnTo>
                  <a:lnTo>
                    <a:pt x="24" y="21"/>
                  </a:lnTo>
                  <a:lnTo>
                    <a:pt x="25" y="21"/>
                  </a:lnTo>
                  <a:lnTo>
                    <a:pt x="25" y="16"/>
                  </a:lnTo>
                  <a:lnTo>
                    <a:pt x="27" y="16"/>
                  </a:lnTo>
                  <a:lnTo>
                    <a:pt x="27" y="5"/>
                  </a:lnTo>
                  <a:lnTo>
                    <a:pt x="22" y="5"/>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41" name="Freeform 21">
              <a:extLst>
                <a:ext uri="{FF2B5EF4-FFF2-40B4-BE49-F238E27FC236}">
                  <a16:creationId xmlns:a16="http://schemas.microsoft.com/office/drawing/2014/main" id="{63FA3BA5-B2F0-4B4D-A631-10BB4E44E3B1}"/>
                </a:ext>
              </a:extLst>
            </p:cNvPr>
            <p:cNvSpPr>
              <a:spLocks/>
            </p:cNvSpPr>
            <p:nvPr/>
          </p:nvSpPr>
          <p:spPr bwMode="auto">
            <a:xfrm>
              <a:off x="3722" y="2968"/>
              <a:ext cx="53" cy="72"/>
            </a:xfrm>
            <a:custGeom>
              <a:avLst/>
              <a:gdLst>
                <a:gd name="T0" fmla="*/ 46 w 60"/>
                <a:gd name="T1" fmla="*/ 7 h 72"/>
                <a:gd name="T2" fmla="*/ 10 w 60"/>
                <a:gd name="T3" fmla="*/ 71 h 72"/>
                <a:gd name="T4" fmla="*/ 13 w 60"/>
                <a:gd name="T5" fmla="*/ 71 h 72"/>
                <a:gd name="T6" fmla="*/ 52 w 60"/>
                <a:gd name="T7" fmla="*/ 0 h 72"/>
                <a:gd name="T8" fmla="*/ 49 w 60"/>
                <a:gd name="T9" fmla="*/ 0 h 72"/>
                <a:gd name="T10" fmla="*/ 49 w 60"/>
                <a:gd name="T11" fmla="*/ 1 h 72"/>
                <a:gd name="T12" fmla="*/ 48 w 60"/>
                <a:gd name="T13" fmla="*/ 1 h 72"/>
                <a:gd name="T14" fmla="*/ 48 w 60"/>
                <a:gd name="T15" fmla="*/ 3 h 72"/>
                <a:gd name="T16" fmla="*/ 46 w 60"/>
                <a:gd name="T17" fmla="*/ 3 h 72"/>
                <a:gd name="T18" fmla="*/ 44 w 60"/>
                <a:gd name="T19" fmla="*/ 5 h 72"/>
                <a:gd name="T20" fmla="*/ 42 w 60"/>
                <a:gd name="T21" fmla="*/ 5 h 72"/>
                <a:gd name="T22" fmla="*/ 42 w 60"/>
                <a:gd name="T23" fmla="*/ 7 h 72"/>
                <a:gd name="T24" fmla="*/ 39 w 60"/>
                <a:gd name="T25" fmla="*/ 7 h 72"/>
                <a:gd name="T26" fmla="*/ 37 w 60"/>
                <a:gd name="T27" fmla="*/ 9 h 72"/>
                <a:gd name="T28" fmla="*/ 32 w 60"/>
                <a:gd name="T29" fmla="*/ 9 h 72"/>
                <a:gd name="T30" fmla="*/ 30 w 60"/>
                <a:gd name="T31" fmla="*/ 7 h 72"/>
                <a:gd name="T32" fmla="*/ 28 w 60"/>
                <a:gd name="T33" fmla="*/ 7 h 72"/>
                <a:gd name="T34" fmla="*/ 27 w 60"/>
                <a:gd name="T35" fmla="*/ 5 h 72"/>
                <a:gd name="T36" fmla="*/ 26 w 60"/>
                <a:gd name="T37" fmla="*/ 5 h 72"/>
                <a:gd name="T38" fmla="*/ 26 w 60"/>
                <a:gd name="T39" fmla="*/ 3 h 72"/>
                <a:gd name="T40" fmla="*/ 24 w 60"/>
                <a:gd name="T41" fmla="*/ 3 h 72"/>
                <a:gd name="T42" fmla="*/ 22 w 60"/>
                <a:gd name="T43" fmla="*/ 1 h 72"/>
                <a:gd name="T44" fmla="*/ 13 w 60"/>
                <a:gd name="T45" fmla="*/ 1 h 72"/>
                <a:gd name="T46" fmla="*/ 11 w 60"/>
                <a:gd name="T47" fmla="*/ 3 h 72"/>
                <a:gd name="T48" fmla="*/ 10 w 60"/>
                <a:gd name="T49" fmla="*/ 3 h 72"/>
                <a:gd name="T50" fmla="*/ 5 w 60"/>
                <a:gd name="T51" fmla="*/ 9 h 72"/>
                <a:gd name="T52" fmla="*/ 5 w 60"/>
                <a:gd name="T53" fmla="*/ 11 h 72"/>
                <a:gd name="T54" fmla="*/ 4 w 60"/>
                <a:gd name="T55" fmla="*/ 11 h 72"/>
                <a:gd name="T56" fmla="*/ 4 w 60"/>
                <a:gd name="T57" fmla="*/ 13 h 72"/>
                <a:gd name="T58" fmla="*/ 2 w 60"/>
                <a:gd name="T59" fmla="*/ 15 h 72"/>
                <a:gd name="T60" fmla="*/ 2 w 60"/>
                <a:gd name="T61" fmla="*/ 19 h 72"/>
                <a:gd name="T62" fmla="*/ 0 w 60"/>
                <a:gd name="T63" fmla="*/ 21 h 72"/>
                <a:gd name="T64" fmla="*/ 0 w 60"/>
                <a:gd name="T65" fmla="*/ 32 h 72"/>
                <a:gd name="T66" fmla="*/ 2 w 60"/>
                <a:gd name="T67" fmla="*/ 34 h 72"/>
                <a:gd name="T68" fmla="*/ 2 w 60"/>
                <a:gd name="T69" fmla="*/ 36 h 72"/>
                <a:gd name="T70" fmla="*/ 4 w 60"/>
                <a:gd name="T71" fmla="*/ 38 h 72"/>
                <a:gd name="T72" fmla="*/ 5 w 60"/>
                <a:gd name="T73" fmla="*/ 38 h 72"/>
                <a:gd name="T74" fmla="*/ 8 w 60"/>
                <a:gd name="T75" fmla="*/ 40 h 72"/>
                <a:gd name="T76" fmla="*/ 13 w 60"/>
                <a:gd name="T77" fmla="*/ 40 h 72"/>
                <a:gd name="T78" fmla="*/ 15 w 60"/>
                <a:gd name="T79" fmla="*/ 38 h 72"/>
                <a:gd name="T80" fmla="*/ 17 w 60"/>
                <a:gd name="T81" fmla="*/ 38 h 72"/>
                <a:gd name="T82" fmla="*/ 17 w 60"/>
                <a:gd name="T83" fmla="*/ 36 h 72"/>
                <a:gd name="T84" fmla="*/ 22 w 60"/>
                <a:gd name="T85" fmla="*/ 30 h 72"/>
                <a:gd name="T86" fmla="*/ 22 w 60"/>
                <a:gd name="T87" fmla="*/ 28 h 72"/>
                <a:gd name="T88" fmla="*/ 24 w 60"/>
                <a:gd name="T89" fmla="*/ 28 h 72"/>
                <a:gd name="T90" fmla="*/ 24 w 60"/>
                <a:gd name="T91" fmla="*/ 26 h 72"/>
                <a:gd name="T92" fmla="*/ 26 w 60"/>
                <a:gd name="T93" fmla="*/ 25 h 72"/>
                <a:gd name="T94" fmla="*/ 26 w 60"/>
                <a:gd name="T95" fmla="*/ 21 h 72"/>
                <a:gd name="T96" fmla="*/ 27 w 60"/>
                <a:gd name="T97" fmla="*/ 19 h 72"/>
                <a:gd name="T98" fmla="*/ 27 w 60"/>
                <a:gd name="T99" fmla="*/ 9 h 72"/>
                <a:gd name="T100" fmla="*/ 28 w 60"/>
                <a:gd name="T101" fmla="*/ 11 h 72"/>
                <a:gd name="T102" fmla="*/ 39 w 60"/>
                <a:gd name="T103" fmla="*/ 11 h 72"/>
                <a:gd name="T104" fmla="*/ 41 w 60"/>
                <a:gd name="T105" fmla="*/ 9 h 72"/>
                <a:gd name="T106" fmla="*/ 42 w 60"/>
                <a:gd name="T107" fmla="*/ 9 h 72"/>
                <a:gd name="T108" fmla="*/ 44 w 60"/>
                <a:gd name="T109" fmla="*/ 7 h 72"/>
                <a:gd name="T110" fmla="*/ 46 w 60"/>
                <a:gd name="T111" fmla="*/ 7 h 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 h="72">
                  <a:moveTo>
                    <a:pt x="52" y="7"/>
                  </a:moveTo>
                  <a:lnTo>
                    <a:pt x="11" y="71"/>
                  </a:lnTo>
                  <a:lnTo>
                    <a:pt x="15" y="71"/>
                  </a:lnTo>
                  <a:lnTo>
                    <a:pt x="59" y="0"/>
                  </a:lnTo>
                  <a:lnTo>
                    <a:pt x="55" y="0"/>
                  </a:lnTo>
                  <a:lnTo>
                    <a:pt x="55" y="1"/>
                  </a:lnTo>
                  <a:lnTo>
                    <a:pt x="54" y="1"/>
                  </a:lnTo>
                  <a:lnTo>
                    <a:pt x="54" y="3"/>
                  </a:lnTo>
                  <a:lnTo>
                    <a:pt x="52" y="3"/>
                  </a:lnTo>
                  <a:lnTo>
                    <a:pt x="50" y="5"/>
                  </a:lnTo>
                  <a:lnTo>
                    <a:pt x="48" y="5"/>
                  </a:lnTo>
                  <a:lnTo>
                    <a:pt x="48" y="7"/>
                  </a:lnTo>
                  <a:lnTo>
                    <a:pt x="44" y="7"/>
                  </a:lnTo>
                  <a:lnTo>
                    <a:pt x="42" y="9"/>
                  </a:lnTo>
                  <a:lnTo>
                    <a:pt x="36" y="9"/>
                  </a:lnTo>
                  <a:lnTo>
                    <a:pt x="34" y="7"/>
                  </a:lnTo>
                  <a:lnTo>
                    <a:pt x="32" y="7"/>
                  </a:lnTo>
                  <a:lnTo>
                    <a:pt x="31" y="5"/>
                  </a:lnTo>
                  <a:lnTo>
                    <a:pt x="29" y="5"/>
                  </a:lnTo>
                  <a:lnTo>
                    <a:pt x="29" y="3"/>
                  </a:lnTo>
                  <a:lnTo>
                    <a:pt x="27" y="3"/>
                  </a:lnTo>
                  <a:lnTo>
                    <a:pt x="25" y="1"/>
                  </a:lnTo>
                  <a:lnTo>
                    <a:pt x="15" y="1"/>
                  </a:lnTo>
                  <a:lnTo>
                    <a:pt x="13" y="3"/>
                  </a:lnTo>
                  <a:lnTo>
                    <a:pt x="11" y="3"/>
                  </a:lnTo>
                  <a:lnTo>
                    <a:pt x="6" y="9"/>
                  </a:lnTo>
                  <a:lnTo>
                    <a:pt x="6" y="11"/>
                  </a:lnTo>
                  <a:lnTo>
                    <a:pt x="4" y="11"/>
                  </a:lnTo>
                  <a:lnTo>
                    <a:pt x="4" y="13"/>
                  </a:lnTo>
                  <a:lnTo>
                    <a:pt x="2" y="15"/>
                  </a:lnTo>
                  <a:lnTo>
                    <a:pt x="2" y="19"/>
                  </a:lnTo>
                  <a:lnTo>
                    <a:pt x="0" y="21"/>
                  </a:lnTo>
                  <a:lnTo>
                    <a:pt x="0" y="32"/>
                  </a:lnTo>
                  <a:lnTo>
                    <a:pt x="2" y="34"/>
                  </a:lnTo>
                  <a:lnTo>
                    <a:pt x="2" y="36"/>
                  </a:lnTo>
                  <a:lnTo>
                    <a:pt x="4" y="38"/>
                  </a:lnTo>
                  <a:lnTo>
                    <a:pt x="6" y="38"/>
                  </a:lnTo>
                  <a:lnTo>
                    <a:pt x="9" y="40"/>
                  </a:lnTo>
                  <a:lnTo>
                    <a:pt x="15" y="40"/>
                  </a:lnTo>
                  <a:lnTo>
                    <a:pt x="17" y="38"/>
                  </a:lnTo>
                  <a:lnTo>
                    <a:pt x="19" y="38"/>
                  </a:lnTo>
                  <a:lnTo>
                    <a:pt x="19" y="36"/>
                  </a:lnTo>
                  <a:lnTo>
                    <a:pt x="25" y="30"/>
                  </a:lnTo>
                  <a:lnTo>
                    <a:pt x="25" y="28"/>
                  </a:lnTo>
                  <a:lnTo>
                    <a:pt x="27" y="28"/>
                  </a:lnTo>
                  <a:lnTo>
                    <a:pt x="27" y="26"/>
                  </a:lnTo>
                  <a:lnTo>
                    <a:pt x="29" y="25"/>
                  </a:lnTo>
                  <a:lnTo>
                    <a:pt x="29" y="21"/>
                  </a:lnTo>
                  <a:lnTo>
                    <a:pt x="31" y="19"/>
                  </a:lnTo>
                  <a:lnTo>
                    <a:pt x="31" y="9"/>
                  </a:lnTo>
                  <a:lnTo>
                    <a:pt x="32" y="11"/>
                  </a:lnTo>
                  <a:lnTo>
                    <a:pt x="44" y="11"/>
                  </a:lnTo>
                  <a:lnTo>
                    <a:pt x="46" y="9"/>
                  </a:lnTo>
                  <a:lnTo>
                    <a:pt x="48" y="9"/>
                  </a:lnTo>
                  <a:lnTo>
                    <a:pt x="50" y="7"/>
                  </a:lnTo>
                  <a:lnTo>
                    <a:pt x="52" y="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42" name="Freeform 22">
              <a:extLst>
                <a:ext uri="{FF2B5EF4-FFF2-40B4-BE49-F238E27FC236}">
                  <a16:creationId xmlns:a16="http://schemas.microsoft.com/office/drawing/2014/main" id="{C784960E-AED1-42D5-B2AA-80CABF50F901}"/>
                </a:ext>
              </a:extLst>
            </p:cNvPr>
            <p:cNvSpPr>
              <a:spLocks/>
            </p:cNvSpPr>
            <p:nvPr/>
          </p:nvSpPr>
          <p:spPr bwMode="auto">
            <a:xfrm>
              <a:off x="3727" y="2973"/>
              <a:ext cx="21" cy="32"/>
            </a:xfrm>
            <a:custGeom>
              <a:avLst/>
              <a:gdLst>
                <a:gd name="T0" fmla="*/ 15 w 24"/>
                <a:gd name="T1" fmla="*/ 0 h 32"/>
                <a:gd name="T2" fmla="*/ 17 w 24"/>
                <a:gd name="T3" fmla="*/ 2 h 32"/>
                <a:gd name="T4" fmla="*/ 18 w 24"/>
                <a:gd name="T5" fmla="*/ 2 h 32"/>
                <a:gd name="T6" fmla="*/ 20 w 24"/>
                <a:gd name="T7" fmla="*/ 4 h 32"/>
                <a:gd name="T8" fmla="*/ 20 w 24"/>
                <a:gd name="T9" fmla="*/ 14 h 32"/>
                <a:gd name="T10" fmla="*/ 17 w 24"/>
                <a:gd name="T11" fmla="*/ 18 h 32"/>
                <a:gd name="T12" fmla="*/ 17 w 24"/>
                <a:gd name="T13" fmla="*/ 20 h 32"/>
                <a:gd name="T14" fmla="*/ 13 w 24"/>
                <a:gd name="T15" fmla="*/ 23 h 32"/>
                <a:gd name="T16" fmla="*/ 13 w 24"/>
                <a:gd name="T17" fmla="*/ 25 h 32"/>
                <a:gd name="T18" fmla="*/ 10 w 24"/>
                <a:gd name="T19" fmla="*/ 29 h 32"/>
                <a:gd name="T20" fmla="*/ 8 w 24"/>
                <a:gd name="T21" fmla="*/ 29 h 32"/>
                <a:gd name="T22" fmla="*/ 6 w 24"/>
                <a:gd name="T23" fmla="*/ 31 h 32"/>
                <a:gd name="T24" fmla="*/ 3 w 24"/>
                <a:gd name="T25" fmla="*/ 31 h 32"/>
                <a:gd name="T26" fmla="*/ 0 w 24"/>
                <a:gd name="T27" fmla="*/ 27 h 32"/>
                <a:gd name="T28" fmla="*/ 0 w 24"/>
                <a:gd name="T29" fmla="*/ 20 h 32"/>
                <a:gd name="T30" fmla="*/ 1 w 24"/>
                <a:gd name="T31" fmla="*/ 20 h 32"/>
                <a:gd name="T32" fmla="*/ 1 w 24"/>
                <a:gd name="T33" fmla="*/ 14 h 32"/>
                <a:gd name="T34" fmla="*/ 3 w 24"/>
                <a:gd name="T35" fmla="*/ 14 h 32"/>
                <a:gd name="T36" fmla="*/ 3 w 24"/>
                <a:gd name="T37" fmla="*/ 10 h 32"/>
                <a:gd name="T38" fmla="*/ 4 w 24"/>
                <a:gd name="T39" fmla="*/ 10 h 32"/>
                <a:gd name="T40" fmla="*/ 4 w 24"/>
                <a:gd name="T41" fmla="*/ 8 h 32"/>
                <a:gd name="T42" fmla="*/ 6 w 24"/>
                <a:gd name="T43" fmla="*/ 6 h 32"/>
                <a:gd name="T44" fmla="*/ 6 w 24"/>
                <a:gd name="T45" fmla="*/ 4 h 32"/>
                <a:gd name="T46" fmla="*/ 8 w 24"/>
                <a:gd name="T47" fmla="*/ 2 h 32"/>
                <a:gd name="T48" fmla="*/ 10 w 24"/>
                <a:gd name="T49" fmla="*/ 2 h 32"/>
                <a:gd name="T50" fmla="*/ 11 w 24"/>
                <a:gd name="T51" fmla="*/ 0 h 32"/>
                <a:gd name="T52" fmla="*/ 15 w 24"/>
                <a:gd name="T53" fmla="*/ 0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4" h="32">
                  <a:moveTo>
                    <a:pt x="17" y="0"/>
                  </a:moveTo>
                  <a:lnTo>
                    <a:pt x="19" y="2"/>
                  </a:lnTo>
                  <a:lnTo>
                    <a:pt x="21" y="2"/>
                  </a:lnTo>
                  <a:lnTo>
                    <a:pt x="23" y="4"/>
                  </a:lnTo>
                  <a:lnTo>
                    <a:pt x="23" y="14"/>
                  </a:lnTo>
                  <a:lnTo>
                    <a:pt x="19" y="18"/>
                  </a:lnTo>
                  <a:lnTo>
                    <a:pt x="19" y="20"/>
                  </a:lnTo>
                  <a:lnTo>
                    <a:pt x="15" y="23"/>
                  </a:lnTo>
                  <a:lnTo>
                    <a:pt x="15" y="25"/>
                  </a:lnTo>
                  <a:lnTo>
                    <a:pt x="11" y="29"/>
                  </a:lnTo>
                  <a:lnTo>
                    <a:pt x="9" y="29"/>
                  </a:lnTo>
                  <a:lnTo>
                    <a:pt x="7" y="31"/>
                  </a:lnTo>
                  <a:lnTo>
                    <a:pt x="3" y="31"/>
                  </a:lnTo>
                  <a:lnTo>
                    <a:pt x="0" y="27"/>
                  </a:lnTo>
                  <a:lnTo>
                    <a:pt x="0" y="20"/>
                  </a:lnTo>
                  <a:lnTo>
                    <a:pt x="1" y="20"/>
                  </a:lnTo>
                  <a:lnTo>
                    <a:pt x="1" y="14"/>
                  </a:lnTo>
                  <a:lnTo>
                    <a:pt x="3" y="14"/>
                  </a:lnTo>
                  <a:lnTo>
                    <a:pt x="3" y="10"/>
                  </a:lnTo>
                  <a:lnTo>
                    <a:pt x="5" y="10"/>
                  </a:lnTo>
                  <a:lnTo>
                    <a:pt x="5" y="8"/>
                  </a:lnTo>
                  <a:lnTo>
                    <a:pt x="7" y="6"/>
                  </a:lnTo>
                  <a:lnTo>
                    <a:pt x="7" y="4"/>
                  </a:lnTo>
                  <a:lnTo>
                    <a:pt x="9" y="2"/>
                  </a:lnTo>
                  <a:lnTo>
                    <a:pt x="11" y="2"/>
                  </a:lnTo>
                  <a:lnTo>
                    <a:pt x="13" y="0"/>
                  </a:lnTo>
                  <a:lnTo>
                    <a:pt x="17"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43" name="Freeform 23">
              <a:extLst>
                <a:ext uri="{FF2B5EF4-FFF2-40B4-BE49-F238E27FC236}">
                  <a16:creationId xmlns:a16="http://schemas.microsoft.com/office/drawing/2014/main" id="{EEB25498-6E0A-4649-B58A-FDB84185AD77}"/>
                </a:ext>
              </a:extLst>
            </p:cNvPr>
            <p:cNvSpPr>
              <a:spLocks/>
            </p:cNvSpPr>
            <p:nvPr/>
          </p:nvSpPr>
          <p:spPr bwMode="auto">
            <a:xfrm>
              <a:off x="3756" y="3000"/>
              <a:ext cx="32" cy="38"/>
            </a:xfrm>
            <a:custGeom>
              <a:avLst/>
              <a:gdLst>
                <a:gd name="T0" fmla="*/ 0 w 34"/>
                <a:gd name="T1" fmla="*/ 25 h 38"/>
                <a:gd name="T2" fmla="*/ 0 w 34"/>
                <a:gd name="T3" fmla="*/ 27 h 38"/>
                <a:gd name="T4" fmla="*/ 2 w 34"/>
                <a:gd name="T5" fmla="*/ 31 h 38"/>
                <a:gd name="T6" fmla="*/ 2 w 34"/>
                <a:gd name="T7" fmla="*/ 33 h 38"/>
                <a:gd name="T8" fmla="*/ 4 w 34"/>
                <a:gd name="T9" fmla="*/ 35 h 38"/>
                <a:gd name="T10" fmla="*/ 5 w 34"/>
                <a:gd name="T11" fmla="*/ 35 h 38"/>
                <a:gd name="T12" fmla="*/ 7 w 34"/>
                <a:gd name="T13" fmla="*/ 37 h 38"/>
                <a:gd name="T14" fmla="*/ 15 w 34"/>
                <a:gd name="T15" fmla="*/ 37 h 38"/>
                <a:gd name="T16" fmla="*/ 17 w 34"/>
                <a:gd name="T17" fmla="*/ 35 h 38"/>
                <a:gd name="T18" fmla="*/ 19 w 34"/>
                <a:gd name="T19" fmla="*/ 35 h 38"/>
                <a:gd name="T20" fmla="*/ 24 w 34"/>
                <a:gd name="T21" fmla="*/ 29 h 38"/>
                <a:gd name="T22" fmla="*/ 24 w 34"/>
                <a:gd name="T23" fmla="*/ 27 h 38"/>
                <a:gd name="T24" fmla="*/ 26 w 34"/>
                <a:gd name="T25" fmla="*/ 27 h 38"/>
                <a:gd name="T26" fmla="*/ 26 w 34"/>
                <a:gd name="T27" fmla="*/ 25 h 38"/>
                <a:gd name="T28" fmla="*/ 27 w 34"/>
                <a:gd name="T29" fmla="*/ 23 h 38"/>
                <a:gd name="T30" fmla="*/ 27 w 34"/>
                <a:gd name="T31" fmla="*/ 19 h 38"/>
                <a:gd name="T32" fmla="*/ 29 w 34"/>
                <a:gd name="T33" fmla="*/ 17 h 38"/>
                <a:gd name="T34" fmla="*/ 29 w 34"/>
                <a:gd name="T35" fmla="*/ 6 h 38"/>
                <a:gd name="T36" fmla="*/ 27 w 34"/>
                <a:gd name="T37" fmla="*/ 4 h 38"/>
                <a:gd name="T38" fmla="*/ 27 w 34"/>
                <a:gd name="T39" fmla="*/ 2 h 38"/>
                <a:gd name="T40" fmla="*/ 26 w 34"/>
                <a:gd name="T41" fmla="*/ 2 h 38"/>
                <a:gd name="T42" fmla="*/ 24 w 34"/>
                <a:gd name="T43" fmla="*/ 0 h 38"/>
                <a:gd name="T44" fmla="*/ 15 w 34"/>
                <a:gd name="T45" fmla="*/ 0 h 38"/>
                <a:gd name="T46" fmla="*/ 14 w 34"/>
                <a:gd name="T47" fmla="*/ 2 h 38"/>
                <a:gd name="T48" fmla="*/ 12 w 34"/>
                <a:gd name="T49" fmla="*/ 2 h 38"/>
                <a:gd name="T50" fmla="*/ 7 w 34"/>
                <a:gd name="T51" fmla="*/ 8 h 38"/>
                <a:gd name="T52" fmla="*/ 7 w 34"/>
                <a:gd name="T53" fmla="*/ 10 h 38"/>
                <a:gd name="T54" fmla="*/ 5 w 34"/>
                <a:gd name="T55" fmla="*/ 10 h 38"/>
                <a:gd name="T56" fmla="*/ 5 w 34"/>
                <a:gd name="T57" fmla="*/ 12 h 38"/>
                <a:gd name="T58" fmla="*/ 4 w 34"/>
                <a:gd name="T59" fmla="*/ 14 h 38"/>
                <a:gd name="T60" fmla="*/ 4 w 34"/>
                <a:gd name="T61" fmla="*/ 16 h 38"/>
                <a:gd name="T62" fmla="*/ 2 w 34"/>
                <a:gd name="T63" fmla="*/ 17 h 38"/>
                <a:gd name="T64" fmla="*/ 2 w 34"/>
                <a:gd name="T65" fmla="*/ 19 h 38"/>
                <a:gd name="T66" fmla="*/ 0 w 34"/>
                <a:gd name="T67" fmla="*/ 21 h 38"/>
                <a:gd name="T68" fmla="*/ 0 w 34"/>
                <a:gd name="T69" fmla="*/ 25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 h="38">
                  <a:moveTo>
                    <a:pt x="0" y="25"/>
                  </a:moveTo>
                  <a:lnTo>
                    <a:pt x="0" y="27"/>
                  </a:lnTo>
                  <a:lnTo>
                    <a:pt x="2" y="31"/>
                  </a:lnTo>
                  <a:lnTo>
                    <a:pt x="2" y="33"/>
                  </a:lnTo>
                  <a:lnTo>
                    <a:pt x="4" y="35"/>
                  </a:lnTo>
                  <a:lnTo>
                    <a:pt x="6" y="35"/>
                  </a:lnTo>
                  <a:lnTo>
                    <a:pt x="8" y="37"/>
                  </a:lnTo>
                  <a:lnTo>
                    <a:pt x="17" y="37"/>
                  </a:lnTo>
                  <a:lnTo>
                    <a:pt x="19" y="35"/>
                  </a:lnTo>
                  <a:lnTo>
                    <a:pt x="21" y="35"/>
                  </a:lnTo>
                  <a:lnTo>
                    <a:pt x="27" y="29"/>
                  </a:lnTo>
                  <a:lnTo>
                    <a:pt x="27" y="27"/>
                  </a:lnTo>
                  <a:lnTo>
                    <a:pt x="29" y="27"/>
                  </a:lnTo>
                  <a:lnTo>
                    <a:pt x="29" y="25"/>
                  </a:lnTo>
                  <a:lnTo>
                    <a:pt x="31" y="23"/>
                  </a:lnTo>
                  <a:lnTo>
                    <a:pt x="31" y="19"/>
                  </a:lnTo>
                  <a:lnTo>
                    <a:pt x="33" y="17"/>
                  </a:lnTo>
                  <a:lnTo>
                    <a:pt x="33" y="6"/>
                  </a:lnTo>
                  <a:lnTo>
                    <a:pt x="31" y="4"/>
                  </a:lnTo>
                  <a:lnTo>
                    <a:pt x="31" y="2"/>
                  </a:lnTo>
                  <a:lnTo>
                    <a:pt x="29" y="2"/>
                  </a:lnTo>
                  <a:lnTo>
                    <a:pt x="27" y="0"/>
                  </a:lnTo>
                  <a:lnTo>
                    <a:pt x="17" y="0"/>
                  </a:lnTo>
                  <a:lnTo>
                    <a:pt x="16" y="2"/>
                  </a:lnTo>
                  <a:lnTo>
                    <a:pt x="14" y="2"/>
                  </a:lnTo>
                  <a:lnTo>
                    <a:pt x="8" y="8"/>
                  </a:lnTo>
                  <a:lnTo>
                    <a:pt x="8" y="10"/>
                  </a:lnTo>
                  <a:lnTo>
                    <a:pt x="6" y="10"/>
                  </a:lnTo>
                  <a:lnTo>
                    <a:pt x="6" y="12"/>
                  </a:lnTo>
                  <a:lnTo>
                    <a:pt x="4" y="14"/>
                  </a:lnTo>
                  <a:lnTo>
                    <a:pt x="4" y="16"/>
                  </a:lnTo>
                  <a:lnTo>
                    <a:pt x="2" y="17"/>
                  </a:lnTo>
                  <a:lnTo>
                    <a:pt x="2" y="19"/>
                  </a:lnTo>
                  <a:lnTo>
                    <a:pt x="0" y="21"/>
                  </a:lnTo>
                  <a:lnTo>
                    <a:pt x="0" y="2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44" name="Freeform 24">
              <a:extLst>
                <a:ext uri="{FF2B5EF4-FFF2-40B4-BE49-F238E27FC236}">
                  <a16:creationId xmlns:a16="http://schemas.microsoft.com/office/drawing/2014/main" id="{0D352C17-DBAD-4B80-894A-D85D44905FD3}"/>
                </a:ext>
              </a:extLst>
            </p:cNvPr>
            <p:cNvSpPr>
              <a:spLocks/>
            </p:cNvSpPr>
            <p:nvPr/>
          </p:nvSpPr>
          <p:spPr bwMode="auto">
            <a:xfrm>
              <a:off x="3763" y="3004"/>
              <a:ext cx="21" cy="32"/>
            </a:xfrm>
            <a:custGeom>
              <a:avLst/>
              <a:gdLst>
                <a:gd name="T0" fmla="*/ 13 w 22"/>
                <a:gd name="T1" fmla="*/ 0 h 32"/>
                <a:gd name="T2" fmla="*/ 15 w 22"/>
                <a:gd name="T3" fmla="*/ 0 h 32"/>
                <a:gd name="T4" fmla="*/ 18 w 22"/>
                <a:gd name="T5" fmla="*/ 4 h 32"/>
                <a:gd name="T6" fmla="*/ 18 w 22"/>
                <a:gd name="T7" fmla="*/ 13 h 32"/>
                <a:gd name="T8" fmla="*/ 16 w 22"/>
                <a:gd name="T9" fmla="*/ 15 h 32"/>
                <a:gd name="T10" fmla="*/ 16 w 22"/>
                <a:gd name="T11" fmla="*/ 17 h 32"/>
                <a:gd name="T12" fmla="*/ 15 w 22"/>
                <a:gd name="T13" fmla="*/ 19 h 32"/>
                <a:gd name="T14" fmla="*/ 15 w 22"/>
                <a:gd name="T15" fmla="*/ 21 h 32"/>
                <a:gd name="T16" fmla="*/ 13 w 22"/>
                <a:gd name="T17" fmla="*/ 23 h 32"/>
                <a:gd name="T18" fmla="*/ 13 w 22"/>
                <a:gd name="T19" fmla="*/ 25 h 32"/>
                <a:gd name="T20" fmla="*/ 11 w 22"/>
                <a:gd name="T21" fmla="*/ 27 h 32"/>
                <a:gd name="T22" fmla="*/ 11 w 22"/>
                <a:gd name="T23" fmla="*/ 29 h 32"/>
                <a:gd name="T24" fmla="*/ 10 w 22"/>
                <a:gd name="T25" fmla="*/ 29 h 32"/>
                <a:gd name="T26" fmla="*/ 8 w 22"/>
                <a:gd name="T27" fmla="*/ 31 h 32"/>
                <a:gd name="T28" fmla="*/ 3 w 22"/>
                <a:gd name="T29" fmla="*/ 31 h 32"/>
                <a:gd name="T30" fmla="*/ 0 w 22"/>
                <a:gd name="T31" fmla="*/ 27 h 32"/>
                <a:gd name="T32" fmla="*/ 0 w 22"/>
                <a:gd name="T33" fmla="*/ 19 h 32"/>
                <a:gd name="T34" fmla="*/ 2 w 22"/>
                <a:gd name="T35" fmla="*/ 17 h 32"/>
                <a:gd name="T36" fmla="*/ 2 w 22"/>
                <a:gd name="T37" fmla="*/ 13 h 32"/>
                <a:gd name="T38" fmla="*/ 3 w 22"/>
                <a:gd name="T39" fmla="*/ 13 h 32"/>
                <a:gd name="T40" fmla="*/ 3 w 22"/>
                <a:gd name="T41" fmla="*/ 10 h 32"/>
                <a:gd name="T42" fmla="*/ 5 w 22"/>
                <a:gd name="T43" fmla="*/ 10 h 32"/>
                <a:gd name="T44" fmla="*/ 5 w 22"/>
                <a:gd name="T45" fmla="*/ 8 h 32"/>
                <a:gd name="T46" fmla="*/ 7 w 22"/>
                <a:gd name="T47" fmla="*/ 6 h 32"/>
                <a:gd name="T48" fmla="*/ 7 w 22"/>
                <a:gd name="T49" fmla="*/ 4 h 32"/>
                <a:gd name="T50" fmla="*/ 8 w 22"/>
                <a:gd name="T51" fmla="*/ 2 h 32"/>
                <a:gd name="T52" fmla="*/ 10 w 22"/>
                <a:gd name="T53" fmla="*/ 2 h 32"/>
                <a:gd name="T54" fmla="*/ 10 w 22"/>
                <a:gd name="T55" fmla="*/ 0 h 32"/>
                <a:gd name="T56" fmla="*/ 13 w 22"/>
                <a:gd name="T57" fmla="*/ 0 h 3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2" h="32">
                  <a:moveTo>
                    <a:pt x="15" y="0"/>
                  </a:moveTo>
                  <a:lnTo>
                    <a:pt x="17" y="0"/>
                  </a:lnTo>
                  <a:lnTo>
                    <a:pt x="21" y="4"/>
                  </a:lnTo>
                  <a:lnTo>
                    <a:pt x="21" y="13"/>
                  </a:lnTo>
                  <a:lnTo>
                    <a:pt x="19" y="15"/>
                  </a:lnTo>
                  <a:lnTo>
                    <a:pt x="19" y="17"/>
                  </a:lnTo>
                  <a:lnTo>
                    <a:pt x="17" y="19"/>
                  </a:lnTo>
                  <a:lnTo>
                    <a:pt x="17" y="21"/>
                  </a:lnTo>
                  <a:lnTo>
                    <a:pt x="15" y="23"/>
                  </a:lnTo>
                  <a:lnTo>
                    <a:pt x="15" y="25"/>
                  </a:lnTo>
                  <a:lnTo>
                    <a:pt x="13" y="27"/>
                  </a:lnTo>
                  <a:lnTo>
                    <a:pt x="13" y="29"/>
                  </a:lnTo>
                  <a:lnTo>
                    <a:pt x="11" y="29"/>
                  </a:lnTo>
                  <a:lnTo>
                    <a:pt x="9" y="31"/>
                  </a:lnTo>
                  <a:lnTo>
                    <a:pt x="4" y="31"/>
                  </a:lnTo>
                  <a:lnTo>
                    <a:pt x="0" y="27"/>
                  </a:lnTo>
                  <a:lnTo>
                    <a:pt x="0" y="19"/>
                  </a:lnTo>
                  <a:lnTo>
                    <a:pt x="2" y="17"/>
                  </a:lnTo>
                  <a:lnTo>
                    <a:pt x="2" y="13"/>
                  </a:lnTo>
                  <a:lnTo>
                    <a:pt x="4" y="13"/>
                  </a:lnTo>
                  <a:lnTo>
                    <a:pt x="4" y="10"/>
                  </a:lnTo>
                  <a:lnTo>
                    <a:pt x="6" y="10"/>
                  </a:lnTo>
                  <a:lnTo>
                    <a:pt x="6" y="8"/>
                  </a:lnTo>
                  <a:lnTo>
                    <a:pt x="8" y="6"/>
                  </a:lnTo>
                  <a:lnTo>
                    <a:pt x="8" y="4"/>
                  </a:lnTo>
                  <a:lnTo>
                    <a:pt x="9" y="2"/>
                  </a:lnTo>
                  <a:lnTo>
                    <a:pt x="11" y="2"/>
                  </a:lnTo>
                  <a:lnTo>
                    <a:pt x="11" y="0"/>
                  </a:lnTo>
                  <a:lnTo>
                    <a:pt x="1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45" name="Freeform 25">
              <a:extLst>
                <a:ext uri="{FF2B5EF4-FFF2-40B4-BE49-F238E27FC236}">
                  <a16:creationId xmlns:a16="http://schemas.microsoft.com/office/drawing/2014/main" id="{43D74199-C5E0-492E-8DA8-1E67061E22B9}"/>
                </a:ext>
              </a:extLst>
            </p:cNvPr>
            <p:cNvSpPr>
              <a:spLocks/>
            </p:cNvSpPr>
            <p:nvPr/>
          </p:nvSpPr>
          <p:spPr bwMode="auto">
            <a:xfrm>
              <a:off x="3221" y="2465"/>
              <a:ext cx="44" cy="43"/>
            </a:xfrm>
            <a:custGeom>
              <a:avLst/>
              <a:gdLst>
                <a:gd name="T0" fmla="*/ 0 w 47"/>
                <a:gd name="T1" fmla="*/ 42 h 45"/>
                <a:gd name="T2" fmla="*/ 0 w 47"/>
                <a:gd name="T3" fmla="*/ 44 h 45"/>
                <a:gd name="T4" fmla="*/ 14 w 47"/>
                <a:gd name="T5" fmla="*/ 44 h 45"/>
                <a:gd name="T6" fmla="*/ 14 w 47"/>
                <a:gd name="T7" fmla="*/ 42 h 45"/>
                <a:gd name="T8" fmla="*/ 13 w 47"/>
                <a:gd name="T9" fmla="*/ 42 h 45"/>
                <a:gd name="T10" fmla="*/ 11 w 47"/>
                <a:gd name="T11" fmla="*/ 40 h 45"/>
                <a:gd name="T12" fmla="*/ 11 w 47"/>
                <a:gd name="T13" fmla="*/ 38 h 45"/>
                <a:gd name="T14" fmla="*/ 13 w 47"/>
                <a:gd name="T15" fmla="*/ 36 h 45"/>
                <a:gd name="T16" fmla="*/ 19 w 47"/>
                <a:gd name="T17" fmla="*/ 26 h 45"/>
                <a:gd name="T18" fmla="*/ 26 w 47"/>
                <a:gd name="T19" fmla="*/ 38 h 45"/>
                <a:gd name="T20" fmla="*/ 26 w 47"/>
                <a:gd name="T21" fmla="*/ 42 h 45"/>
                <a:gd name="T22" fmla="*/ 21 w 47"/>
                <a:gd name="T23" fmla="*/ 42 h 45"/>
                <a:gd name="T24" fmla="*/ 21 w 47"/>
                <a:gd name="T25" fmla="*/ 44 h 45"/>
                <a:gd name="T26" fmla="*/ 41 w 47"/>
                <a:gd name="T27" fmla="*/ 44 h 45"/>
                <a:gd name="T28" fmla="*/ 41 w 47"/>
                <a:gd name="T29" fmla="*/ 42 h 45"/>
                <a:gd name="T30" fmla="*/ 39 w 47"/>
                <a:gd name="T31" fmla="*/ 42 h 45"/>
                <a:gd name="T32" fmla="*/ 38 w 47"/>
                <a:gd name="T33" fmla="*/ 40 h 45"/>
                <a:gd name="T34" fmla="*/ 37 w 47"/>
                <a:gd name="T35" fmla="*/ 40 h 45"/>
                <a:gd name="T36" fmla="*/ 35 w 47"/>
                <a:gd name="T37" fmla="*/ 38 h 45"/>
                <a:gd name="T38" fmla="*/ 22 w 47"/>
                <a:gd name="T39" fmla="*/ 19 h 45"/>
                <a:gd name="T40" fmla="*/ 29 w 47"/>
                <a:gd name="T41" fmla="*/ 9 h 45"/>
                <a:gd name="T42" fmla="*/ 35 w 47"/>
                <a:gd name="T43" fmla="*/ 3 h 45"/>
                <a:gd name="T44" fmla="*/ 37 w 47"/>
                <a:gd name="T45" fmla="*/ 3 h 45"/>
                <a:gd name="T46" fmla="*/ 38 w 47"/>
                <a:gd name="T47" fmla="*/ 2 h 45"/>
                <a:gd name="T48" fmla="*/ 39 w 47"/>
                <a:gd name="T49" fmla="*/ 2 h 45"/>
                <a:gd name="T50" fmla="*/ 39 w 47"/>
                <a:gd name="T51" fmla="*/ 0 h 45"/>
                <a:gd name="T52" fmla="*/ 24 w 47"/>
                <a:gd name="T53" fmla="*/ 0 h 45"/>
                <a:gd name="T54" fmla="*/ 24 w 47"/>
                <a:gd name="T55" fmla="*/ 2 h 45"/>
                <a:gd name="T56" fmla="*/ 26 w 47"/>
                <a:gd name="T57" fmla="*/ 2 h 45"/>
                <a:gd name="T58" fmla="*/ 28 w 47"/>
                <a:gd name="T59" fmla="*/ 5 h 45"/>
                <a:gd name="T60" fmla="*/ 28 w 47"/>
                <a:gd name="T61" fmla="*/ 7 h 45"/>
                <a:gd name="T62" fmla="*/ 21 w 47"/>
                <a:gd name="T63" fmla="*/ 15 h 45"/>
                <a:gd name="T64" fmla="*/ 17 w 47"/>
                <a:gd name="T65" fmla="*/ 7 h 45"/>
                <a:gd name="T66" fmla="*/ 16 w 47"/>
                <a:gd name="T67" fmla="*/ 5 h 45"/>
                <a:gd name="T68" fmla="*/ 16 w 47"/>
                <a:gd name="T69" fmla="*/ 2 h 45"/>
                <a:gd name="T70" fmla="*/ 21 w 47"/>
                <a:gd name="T71" fmla="*/ 2 h 45"/>
                <a:gd name="T72" fmla="*/ 21 w 47"/>
                <a:gd name="T73" fmla="*/ 0 h 45"/>
                <a:gd name="T74" fmla="*/ 0 w 47"/>
                <a:gd name="T75" fmla="*/ 0 h 45"/>
                <a:gd name="T76" fmla="*/ 0 w 47"/>
                <a:gd name="T77" fmla="*/ 2 h 45"/>
                <a:gd name="T78" fmla="*/ 2 w 47"/>
                <a:gd name="T79" fmla="*/ 2 h 45"/>
                <a:gd name="T80" fmla="*/ 4 w 47"/>
                <a:gd name="T81" fmla="*/ 3 h 45"/>
                <a:gd name="T82" fmla="*/ 5 w 47"/>
                <a:gd name="T83" fmla="*/ 3 h 45"/>
                <a:gd name="T84" fmla="*/ 7 w 47"/>
                <a:gd name="T85" fmla="*/ 5 h 45"/>
                <a:gd name="T86" fmla="*/ 17 w 47"/>
                <a:gd name="T87" fmla="*/ 23 h 45"/>
                <a:gd name="T88" fmla="*/ 7 w 47"/>
                <a:gd name="T89" fmla="*/ 36 h 45"/>
                <a:gd name="T90" fmla="*/ 2 w 47"/>
                <a:gd name="T91" fmla="*/ 42 h 45"/>
                <a:gd name="T92" fmla="*/ 0 w 47"/>
                <a:gd name="T93" fmla="*/ 42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7" h="45">
                  <a:moveTo>
                    <a:pt x="0" y="42"/>
                  </a:moveTo>
                  <a:lnTo>
                    <a:pt x="0" y="44"/>
                  </a:lnTo>
                  <a:lnTo>
                    <a:pt x="16" y="44"/>
                  </a:lnTo>
                  <a:lnTo>
                    <a:pt x="16" y="42"/>
                  </a:lnTo>
                  <a:lnTo>
                    <a:pt x="14" y="42"/>
                  </a:lnTo>
                  <a:lnTo>
                    <a:pt x="12" y="40"/>
                  </a:lnTo>
                  <a:lnTo>
                    <a:pt x="12" y="38"/>
                  </a:lnTo>
                  <a:lnTo>
                    <a:pt x="14" y="36"/>
                  </a:lnTo>
                  <a:lnTo>
                    <a:pt x="21" y="26"/>
                  </a:lnTo>
                  <a:lnTo>
                    <a:pt x="29" y="38"/>
                  </a:lnTo>
                  <a:lnTo>
                    <a:pt x="29" y="42"/>
                  </a:lnTo>
                  <a:lnTo>
                    <a:pt x="23" y="42"/>
                  </a:lnTo>
                  <a:lnTo>
                    <a:pt x="23" y="44"/>
                  </a:lnTo>
                  <a:lnTo>
                    <a:pt x="46" y="44"/>
                  </a:lnTo>
                  <a:lnTo>
                    <a:pt x="46" y="42"/>
                  </a:lnTo>
                  <a:lnTo>
                    <a:pt x="44" y="42"/>
                  </a:lnTo>
                  <a:lnTo>
                    <a:pt x="42" y="40"/>
                  </a:lnTo>
                  <a:lnTo>
                    <a:pt x="41" y="40"/>
                  </a:lnTo>
                  <a:lnTo>
                    <a:pt x="39" y="38"/>
                  </a:lnTo>
                  <a:lnTo>
                    <a:pt x="25" y="19"/>
                  </a:lnTo>
                  <a:lnTo>
                    <a:pt x="33" y="9"/>
                  </a:lnTo>
                  <a:lnTo>
                    <a:pt x="39" y="3"/>
                  </a:lnTo>
                  <a:lnTo>
                    <a:pt x="41" y="3"/>
                  </a:lnTo>
                  <a:lnTo>
                    <a:pt x="42" y="2"/>
                  </a:lnTo>
                  <a:lnTo>
                    <a:pt x="44" y="2"/>
                  </a:lnTo>
                  <a:lnTo>
                    <a:pt x="44" y="0"/>
                  </a:lnTo>
                  <a:lnTo>
                    <a:pt x="27" y="0"/>
                  </a:lnTo>
                  <a:lnTo>
                    <a:pt x="27" y="2"/>
                  </a:lnTo>
                  <a:lnTo>
                    <a:pt x="29" y="2"/>
                  </a:lnTo>
                  <a:lnTo>
                    <a:pt x="31" y="5"/>
                  </a:lnTo>
                  <a:lnTo>
                    <a:pt x="31" y="7"/>
                  </a:lnTo>
                  <a:lnTo>
                    <a:pt x="23" y="15"/>
                  </a:lnTo>
                  <a:lnTo>
                    <a:pt x="19" y="7"/>
                  </a:lnTo>
                  <a:lnTo>
                    <a:pt x="18" y="5"/>
                  </a:lnTo>
                  <a:lnTo>
                    <a:pt x="18" y="2"/>
                  </a:lnTo>
                  <a:lnTo>
                    <a:pt x="23" y="2"/>
                  </a:lnTo>
                  <a:lnTo>
                    <a:pt x="23" y="0"/>
                  </a:lnTo>
                  <a:lnTo>
                    <a:pt x="0" y="0"/>
                  </a:lnTo>
                  <a:lnTo>
                    <a:pt x="0" y="2"/>
                  </a:lnTo>
                  <a:lnTo>
                    <a:pt x="2" y="2"/>
                  </a:lnTo>
                  <a:lnTo>
                    <a:pt x="4" y="3"/>
                  </a:lnTo>
                  <a:lnTo>
                    <a:pt x="6" y="3"/>
                  </a:lnTo>
                  <a:lnTo>
                    <a:pt x="8" y="5"/>
                  </a:lnTo>
                  <a:lnTo>
                    <a:pt x="19" y="23"/>
                  </a:lnTo>
                  <a:lnTo>
                    <a:pt x="8" y="36"/>
                  </a:lnTo>
                  <a:lnTo>
                    <a:pt x="2" y="42"/>
                  </a:lnTo>
                  <a:lnTo>
                    <a:pt x="0" y="42"/>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46" name="Freeform 26">
              <a:extLst>
                <a:ext uri="{FF2B5EF4-FFF2-40B4-BE49-F238E27FC236}">
                  <a16:creationId xmlns:a16="http://schemas.microsoft.com/office/drawing/2014/main" id="{14939E04-82A0-428D-9DBA-D9BFAC3770F6}"/>
                </a:ext>
              </a:extLst>
            </p:cNvPr>
            <p:cNvSpPr>
              <a:spLocks/>
            </p:cNvSpPr>
            <p:nvPr/>
          </p:nvSpPr>
          <p:spPr bwMode="auto">
            <a:xfrm>
              <a:off x="3271" y="2465"/>
              <a:ext cx="40" cy="68"/>
            </a:xfrm>
            <a:custGeom>
              <a:avLst/>
              <a:gdLst>
                <a:gd name="T0" fmla="*/ 5 w 45"/>
                <a:gd name="T1" fmla="*/ 7 h 68"/>
                <a:gd name="T2" fmla="*/ 20 w 45"/>
                <a:gd name="T3" fmla="*/ 44 h 68"/>
                <a:gd name="T4" fmla="*/ 19 w 45"/>
                <a:gd name="T5" fmla="*/ 48 h 68"/>
                <a:gd name="T6" fmla="*/ 19 w 45"/>
                <a:gd name="T7" fmla="*/ 51 h 68"/>
                <a:gd name="T8" fmla="*/ 17 w 45"/>
                <a:gd name="T9" fmla="*/ 53 h 68"/>
                <a:gd name="T10" fmla="*/ 17 w 45"/>
                <a:gd name="T11" fmla="*/ 55 h 68"/>
                <a:gd name="T12" fmla="*/ 13 w 45"/>
                <a:gd name="T13" fmla="*/ 59 h 68"/>
                <a:gd name="T14" fmla="*/ 10 w 45"/>
                <a:gd name="T15" fmla="*/ 59 h 68"/>
                <a:gd name="T16" fmla="*/ 9 w 45"/>
                <a:gd name="T17" fmla="*/ 57 h 68"/>
                <a:gd name="T18" fmla="*/ 5 w 45"/>
                <a:gd name="T19" fmla="*/ 57 h 68"/>
                <a:gd name="T20" fmla="*/ 4 w 45"/>
                <a:gd name="T21" fmla="*/ 59 h 68"/>
                <a:gd name="T22" fmla="*/ 2 w 45"/>
                <a:gd name="T23" fmla="*/ 59 h 68"/>
                <a:gd name="T24" fmla="*/ 2 w 45"/>
                <a:gd name="T25" fmla="*/ 63 h 68"/>
                <a:gd name="T26" fmla="*/ 4 w 45"/>
                <a:gd name="T27" fmla="*/ 65 h 68"/>
                <a:gd name="T28" fmla="*/ 7 w 45"/>
                <a:gd name="T29" fmla="*/ 67 h 68"/>
                <a:gd name="T30" fmla="*/ 12 w 45"/>
                <a:gd name="T31" fmla="*/ 67 h 68"/>
                <a:gd name="T32" fmla="*/ 17 w 45"/>
                <a:gd name="T33" fmla="*/ 61 h 68"/>
                <a:gd name="T34" fmla="*/ 17 w 45"/>
                <a:gd name="T35" fmla="*/ 59 h 68"/>
                <a:gd name="T36" fmla="*/ 19 w 45"/>
                <a:gd name="T37" fmla="*/ 59 h 68"/>
                <a:gd name="T38" fmla="*/ 19 w 45"/>
                <a:gd name="T39" fmla="*/ 57 h 68"/>
                <a:gd name="T40" fmla="*/ 20 w 45"/>
                <a:gd name="T41" fmla="*/ 55 h 68"/>
                <a:gd name="T42" fmla="*/ 20 w 45"/>
                <a:gd name="T43" fmla="*/ 53 h 68"/>
                <a:gd name="T44" fmla="*/ 22 w 45"/>
                <a:gd name="T45" fmla="*/ 50 h 68"/>
                <a:gd name="T46" fmla="*/ 22 w 45"/>
                <a:gd name="T47" fmla="*/ 48 h 68"/>
                <a:gd name="T48" fmla="*/ 24 w 45"/>
                <a:gd name="T49" fmla="*/ 46 h 68"/>
                <a:gd name="T50" fmla="*/ 36 w 45"/>
                <a:gd name="T51" fmla="*/ 9 h 68"/>
                <a:gd name="T52" fmla="*/ 36 w 45"/>
                <a:gd name="T53" fmla="*/ 5 h 68"/>
                <a:gd name="T54" fmla="*/ 37 w 45"/>
                <a:gd name="T55" fmla="*/ 3 h 68"/>
                <a:gd name="T56" fmla="*/ 37 w 45"/>
                <a:gd name="T57" fmla="*/ 2 h 68"/>
                <a:gd name="T58" fmla="*/ 39 w 45"/>
                <a:gd name="T59" fmla="*/ 2 h 68"/>
                <a:gd name="T60" fmla="*/ 39 w 45"/>
                <a:gd name="T61" fmla="*/ 0 h 68"/>
                <a:gd name="T62" fmla="*/ 28 w 45"/>
                <a:gd name="T63" fmla="*/ 0 h 68"/>
                <a:gd name="T64" fmla="*/ 28 w 45"/>
                <a:gd name="T65" fmla="*/ 2 h 68"/>
                <a:gd name="T66" fmla="*/ 29 w 45"/>
                <a:gd name="T67" fmla="*/ 2 h 68"/>
                <a:gd name="T68" fmla="*/ 30 w 45"/>
                <a:gd name="T69" fmla="*/ 3 h 68"/>
                <a:gd name="T70" fmla="*/ 32 w 45"/>
                <a:gd name="T71" fmla="*/ 3 h 68"/>
                <a:gd name="T72" fmla="*/ 32 w 45"/>
                <a:gd name="T73" fmla="*/ 7 h 68"/>
                <a:gd name="T74" fmla="*/ 30 w 45"/>
                <a:gd name="T75" fmla="*/ 9 h 68"/>
                <a:gd name="T76" fmla="*/ 24 w 45"/>
                <a:gd name="T77" fmla="*/ 34 h 68"/>
                <a:gd name="T78" fmla="*/ 15 w 45"/>
                <a:gd name="T79" fmla="*/ 9 h 68"/>
                <a:gd name="T80" fmla="*/ 13 w 45"/>
                <a:gd name="T81" fmla="*/ 7 h 68"/>
                <a:gd name="T82" fmla="*/ 13 w 45"/>
                <a:gd name="T83" fmla="*/ 5 h 68"/>
                <a:gd name="T84" fmla="*/ 15 w 45"/>
                <a:gd name="T85" fmla="*/ 2 h 68"/>
                <a:gd name="T86" fmla="*/ 19 w 45"/>
                <a:gd name="T87" fmla="*/ 2 h 68"/>
                <a:gd name="T88" fmla="*/ 19 w 45"/>
                <a:gd name="T89" fmla="*/ 0 h 68"/>
                <a:gd name="T90" fmla="*/ 0 w 45"/>
                <a:gd name="T91" fmla="*/ 0 h 68"/>
                <a:gd name="T92" fmla="*/ 0 w 45"/>
                <a:gd name="T93" fmla="*/ 2 h 68"/>
                <a:gd name="T94" fmla="*/ 4 w 45"/>
                <a:gd name="T95" fmla="*/ 2 h 68"/>
                <a:gd name="T96" fmla="*/ 4 w 45"/>
                <a:gd name="T97" fmla="*/ 3 h 68"/>
                <a:gd name="T98" fmla="*/ 5 w 45"/>
                <a:gd name="T99" fmla="*/ 5 h 68"/>
                <a:gd name="T100" fmla="*/ 5 w 45"/>
                <a:gd name="T101" fmla="*/ 7 h 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5" h="68">
                  <a:moveTo>
                    <a:pt x="6" y="7"/>
                  </a:moveTo>
                  <a:lnTo>
                    <a:pt x="23" y="44"/>
                  </a:lnTo>
                  <a:lnTo>
                    <a:pt x="21" y="48"/>
                  </a:lnTo>
                  <a:lnTo>
                    <a:pt x="21" y="51"/>
                  </a:lnTo>
                  <a:lnTo>
                    <a:pt x="19" y="53"/>
                  </a:lnTo>
                  <a:lnTo>
                    <a:pt x="19" y="55"/>
                  </a:lnTo>
                  <a:lnTo>
                    <a:pt x="15" y="59"/>
                  </a:lnTo>
                  <a:lnTo>
                    <a:pt x="11" y="59"/>
                  </a:lnTo>
                  <a:lnTo>
                    <a:pt x="10" y="57"/>
                  </a:lnTo>
                  <a:lnTo>
                    <a:pt x="6" y="57"/>
                  </a:lnTo>
                  <a:lnTo>
                    <a:pt x="4" y="59"/>
                  </a:lnTo>
                  <a:lnTo>
                    <a:pt x="2" y="59"/>
                  </a:lnTo>
                  <a:lnTo>
                    <a:pt x="2" y="63"/>
                  </a:lnTo>
                  <a:lnTo>
                    <a:pt x="4" y="65"/>
                  </a:lnTo>
                  <a:lnTo>
                    <a:pt x="8" y="67"/>
                  </a:lnTo>
                  <a:lnTo>
                    <a:pt x="13" y="67"/>
                  </a:lnTo>
                  <a:lnTo>
                    <a:pt x="19" y="61"/>
                  </a:lnTo>
                  <a:lnTo>
                    <a:pt x="19" y="59"/>
                  </a:lnTo>
                  <a:lnTo>
                    <a:pt x="21" y="59"/>
                  </a:lnTo>
                  <a:lnTo>
                    <a:pt x="21" y="57"/>
                  </a:lnTo>
                  <a:lnTo>
                    <a:pt x="23" y="55"/>
                  </a:lnTo>
                  <a:lnTo>
                    <a:pt x="23" y="53"/>
                  </a:lnTo>
                  <a:lnTo>
                    <a:pt x="25" y="50"/>
                  </a:lnTo>
                  <a:lnTo>
                    <a:pt x="25" y="48"/>
                  </a:lnTo>
                  <a:lnTo>
                    <a:pt x="27" y="46"/>
                  </a:lnTo>
                  <a:lnTo>
                    <a:pt x="40" y="9"/>
                  </a:lnTo>
                  <a:lnTo>
                    <a:pt x="40" y="5"/>
                  </a:lnTo>
                  <a:lnTo>
                    <a:pt x="42" y="3"/>
                  </a:lnTo>
                  <a:lnTo>
                    <a:pt x="42" y="2"/>
                  </a:lnTo>
                  <a:lnTo>
                    <a:pt x="44" y="2"/>
                  </a:lnTo>
                  <a:lnTo>
                    <a:pt x="44" y="0"/>
                  </a:lnTo>
                  <a:lnTo>
                    <a:pt x="31" y="0"/>
                  </a:lnTo>
                  <a:lnTo>
                    <a:pt x="31" y="2"/>
                  </a:lnTo>
                  <a:lnTo>
                    <a:pt x="33" y="2"/>
                  </a:lnTo>
                  <a:lnTo>
                    <a:pt x="34" y="3"/>
                  </a:lnTo>
                  <a:lnTo>
                    <a:pt x="36" y="3"/>
                  </a:lnTo>
                  <a:lnTo>
                    <a:pt x="36" y="7"/>
                  </a:lnTo>
                  <a:lnTo>
                    <a:pt x="34" y="9"/>
                  </a:lnTo>
                  <a:lnTo>
                    <a:pt x="27" y="34"/>
                  </a:lnTo>
                  <a:lnTo>
                    <a:pt x="17" y="9"/>
                  </a:lnTo>
                  <a:lnTo>
                    <a:pt x="15" y="7"/>
                  </a:lnTo>
                  <a:lnTo>
                    <a:pt x="15" y="5"/>
                  </a:lnTo>
                  <a:lnTo>
                    <a:pt x="17" y="2"/>
                  </a:lnTo>
                  <a:lnTo>
                    <a:pt x="21" y="2"/>
                  </a:lnTo>
                  <a:lnTo>
                    <a:pt x="21" y="0"/>
                  </a:lnTo>
                  <a:lnTo>
                    <a:pt x="0" y="0"/>
                  </a:lnTo>
                  <a:lnTo>
                    <a:pt x="0" y="2"/>
                  </a:lnTo>
                  <a:lnTo>
                    <a:pt x="4" y="2"/>
                  </a:lnTo>
                  <a:lnTo>
                    <a:pt x="4" y="3"/>
                  </a:lnTo>
                  <a:lnTo>
                    <a:pt x="6" y="5"/>
                  </a:lnTo>
                  <a:lnTo>
                    <a:pt x="6" y="7"/>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47" name="Freeform 27">
              <a:extLst>
                <a:ext uri="{FF2B5EF4-FFF2-40B4-BE49-F238E27FC236}">
                  <a16:creationId xmlns:a16="http://schemas.microsoft.com/office/drawing/2014/main" id="{5C8E4501-79B3-45E3-98D7-6097BC13E434}"/>
                </a:ext>
              </a:extLst>
            </p:cNvPr>
            <p:cNvSpPr>
              <a:spLocks/>
            </p:cNvSpPr>
            <p:nvPr/>
          </p:nvSpPr>
          <p:spPr bwMode="auto">
            <a:xfrm>
              <a:off x="3403" y="1787"/>
              <a:ext cx="27" cy="1348"/>
            </a:xfrm>
            <a:custGeom>
              <a:avLst/>
              <a:gdLst>
                <a:gd name="T0" fmla="*/ 0 w 29"/>
                <a:gd name="T1" fmla="*/ 0 h 1348"/>
                <a:gd name="T2" fmla="*/ 0 w 29"/>
                <a:gd name="T3" fmla="*/ 1347 h 1348"/>
                <a:gd name="T4" fmla="*/ 24 w 29"/>
                <a:gd name="T5" fmla="*/ 1347 h 1348"/>
                <a:gd name="T6" fmla="*/ 24 w 29"/>
                <a:gd name="T7" fmla="*/ 0 h 1348"/>
                <a:gd name="T8" fmla="*/ 0 w 29"/>
                <a:gd name="T9" fmla="*/ 0 h 1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1348">
                  <a:moveTo>
                    <a:pt x="0" y="0"/>
                  </a:moveTo>
                  <a:lnTo>
                    <a:pt x="0" y="1347"/>
                  </a:lnTo>
                  <a:lnTo>
                    <a:pt x="28" y="1347"/>
                  </a:lnTo>
                  <a:lnTo>
                    <a:pt x="28" y="0"/>
                  </a:lnTo>
                  <a:lnTo>
                    <a:pt x="0" y="0"/>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773148" name="Freeform 28">
              <a:extLst>
                <a:ext uri="{FF2B5EF4-FFF2-40B4-BE49-F238E27FC236}">
                  <a16:creationId xmlns:a16="http://schemas.microsoft.com/office/drawing/2014/main" id="{B75DD61B-D2F1-4B4A-AB46-9610AFBDBE80}"/>
                </a:ext>
              </a:extLst>
            </p:cNvPr>
            <p:cNvSpPr>
              <a:spLocks/>
            </p:cNvSpPr>
            <p:nvPr/>
          </p:nvSpPr>
          <p:spPr bwMode="auto">
            <a:xfrm>
              <a:off x="3422" y="3113"/>
              <a:ext cx="1816" cy="29"/>
            </a:xfrm>
            <a:custGeom>
              <a:avLst/>
              <a:gdLst>
                <a:gd name="T0" fmla="*/ 0 w 2043"/>
                <a:gd name="T1" fmla="*/ 28 h 29"/>
                <a:gd name="T2" fmla="*/ 1815 w 2043"/>
                <a:gd name="T3" fmla="*/ 28 h 29"/>
                <a:gd name="T4" fmla="*/ 1815 w 2043"/>
                <a:gd name="T5" fmla="*/ 0 h 29"/>
                <a:gd name="T6" fmla="*/ 0 w 2043"/>
                <a:gd name="T7" fmla="*/ 0 h 29"/>
                <a:gd name="T8" fmla="*/ 0 w 2043"/>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3" h="29">
                  <a:moveTo>
                    <a:pt x="0" y="28"/>
                  </a:moveTo>
                  <a:lnTo>
                    <a:pt x="2042" y="28"/>
                  </a:lnTo>
                  <a:lnTo>
                    <a:pt x="2042" y="0"/>
                  </a:lnTo>
                  <a:lnTo>
                    <a:pt x="0" y="0"/>
                  </a:lnTo>
                  <a:lnTo>
                    <a:pt x="0" y="28"/>
                  </a:lnTo>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5000"/>
                </a:lnSpc>
                <a:spcBef>
                  <a:spcPct val="80000"/>
                </a:spcBef>
                <a:buClr>
                  <a:schemeClr val="bg1"/>
                </a:buClr>
                <a:buSzPct val="100000"/>
                <a:buFont typeface="Times New Roman" panose="02020603050405020304" pitchFamily="18" charset="0"/>
                <a:buChar char="•"/>
                <a:defRPr/>
              </a:pPr>
              <a:endParaRPr lang="en-US"/>
            </a:p>
          </p:txBody>
        </p:sp>
        <p:sp>
          <p:nvSpPr>
            <p:cNvPr id="62493" name="Rectangle 29">
              <a:extLst>
                <a:ext uri="{FF2B5EF4-FFF2-40B4-BE49-F238E27FC236}">
                  <a16:creationId xmlns:a16="http://schemas.microsoft.com/office/drawing/2014/main" id="{679BC709-6704-4D8F-9645-FAE70DC6D831}"/>
                </a:ext>
              </a:extLst>
            </p:cNvPr>
            <p:cNvSpPr>
              <a:spLocks noChangeArrowheads="1"/>
            </p:cNvSpPr>
            <p:nvPr/>
          </p:nvSpPr>
          <p:spPr bwMode="auto">
            <a:xfrm>
              <a:off x="3528" y="3106"/>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2800" b="1">
                  <a:solidFill>
                    <a:srgbClr val="438E00"/>
                  </a:solidFill>
                </a:rPr>
                <a:t>T</a:t>
              </a:r>
              <a:r>
                <a:rPr lang="en-US" altLang="en-US" sz="2800" b="1" baseline="-25000">
                  <a:solidFill>
                    <a:srgbClr val="438E00"/>
                  </a:solidFill>
                </a:rPr>
                <a:t>2</a:t>
              </a:r>
            </a:p>
          </p:txBody>
        </p:sp>
      </p:grpSp>
      <p:pic>
        <p:nvPicPr>
          <p:cNvPr id="62470" name="Picture 30" descr="j0078711[1]">
            <a:extLst>
              <a:ext uri="{FF2B5EF4-FFF2-40B4-BE49-F238E27FC236}">
                <a16:creationId xmlns:a16="http://schemas.microsoft.com/office/drawing/2014/main" id="{E73BA91A-B76C-4F12-B8D6-252C08E21A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67900" y="152400"/>
            <a:ext cx="255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7E1749D0-B2E3-4FD1-A402-EEE8FFA45368}"/>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03E91A4E-D0AA-4B1E-B9B3-87CBE7A85B90}"/>
              </a:ext>
            </a:extLst>
          </p:cNvPr>
          <p:cNvSpPr>
            <a:spLocks noGrp="1"/>
          </p:cNvSpPr>
          <p:nvPr>
            <p:ph type="sldNum" sz="quarter" idx="12"/>
          </p:nvPr>
        </p:nvSpPr>
        <p:spPr/>
        <p:txBody>
          <a:bodyPr/>
          <a:lstStyle/>
          <a:p>
            <a:pPr>
              <a:defRPr/>
            </a:pPr>
            <a:fld id="{F0717801-9C2A-4D39-A345-FFE34DD1CB73}" type="slidenum">
              <a:rPr lang="en-US" altLang="en-US" smtClean="0"/>
              <a:pPr>
                <a:defRPr/>
              </a:pPr>
              <a:t>23</a:t>
            </a:fld>
            <a:endParaRPr lang="en-US" alt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55061-5E69-44FC-B962-D9C694CCB496}"/>
              </a:ext>
            </a:extLst>
          </p:cNvPr>
          <p:cNvSpPr>
            <a:spLocks noGrp="1"/>
          </p:cNvSpPr>
          <p:nvPr>
            <p:ph type="title"/>
          </p:nvPr>
        </p:nvSpPr>
        <p:spPr/>
        <p:txBody>
          <a:bodyPr/>
          <a:lstStyle/>
          <a:p>
            <a:r>
              <a:rPr lang="en-US" dirty="0"/>
              <a:t>Excitation &amp; Relaxation Combined</a:t>
            </a:r>
          </a:p>
        </p:txBody>
      </p:sp>
      <p:pic>
        <p:nvPicPr>
          <p:cNvPr id="6" name="NMR_ Nuclear Magnetic Resonance-Definition">
            <a:hlinkClick r:id="" action="ppaction://media"/>
            <a:extLst>
              <a:ext uri="{FF2B5EF4-FFF2-40B4-BE49-F238E27FC236}">
                <a16:creationId xmlns:a16="http://schemas.microsoft.com/office/drawing/2014/main" id="{DBEEE80E-0422-42F1-A758-930ECD6152D3}"/>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b="8377"/>
          <a:stretch/>
        </p:blipFill>
        <p:spPr>
          <a:xfrm>
            <a:off x="1120775" y="1600201"/>
            <a:ext cx="8045450" cy="4146826"/>
          </a:xfrm>
        </p:spPr>
      </p:pic>
      <p:sp>
        <p:nvSpPr>
          <p:cNvPr id="4" name="Footer Placeholder 3">
            <a:extLst>
              <a:ext uri="{FF2B5EF4-FFF2-40B4-BE49-F238E27FC236}">
                <a16:creationId xmlns:a16="http://schemas.microsoft.com/office/drawing/2014/main" id="{7F72F17F-16F4-4B31-8585-722670785C0D}"/>
              </a:ext>
            </a:extLst>
          </p:cNvPr>
          <p:cNvSpPr>
            <a:spLocks noGrp="1"/>
          </p:cNvSpPr>
          <p:nvPr>
            <p:ph type="ftr" sz="quarter" idx="11"/>
          </p:nvPr>
        </p:nvSpPr>
        <p:spPr/>
        <p:txBody>
          <a:bodyPr/>
          <a:lstStyle/>
          <a:p>
            <a:pPr>
              <a:defRPr/>
            </a:pPr>
            <a:r>
              <a:rPr lang="en-US"/>
              <a:t>Lecture 18:  Introduction to MRI Principle</a:t>
            </a:r>
          </a:p>
        </p:txBody>
      </p:sp>
      <p:sp>
        <p:nvSpPr>
          <p:cNvPr id="5" name="Slide Number Placeholder 4">
            <a:extLst>
              <a:ext uri="{FF2B5EF4-FFF2-40B4-BE49-F238E27FC236}">
                <a16:creationId xmlns:a16="http://schemas.microsoft.com/office/drawing/2014/main" id="{C60E027F-226F-455F-96C8-8F8B877BED50}"/>
              </a:ext>
            </a:extLst>
          </p:cNvPr>
          <p:cNvSpPr>
            <a:spLocks noGrp="1"/>
          </p:cNvSpPr>
          <p:nvPr>
            <p:ph type="sldNum" sz="quarter" idx="12"/>
          </p:nvPr>
        </p:nvSpPr>
        <p:spPr/>
        <p:txBody>
          <a:bodyPr/>
          <a:lstStyle/>
          <a:p>
            <a:pPr>
              <a:defRPr/>
            </a:pPr>
            <a:fld id="{F0717801-9C2A-4D39-A345-FFE34DD1CB73}" type="slidenum">
              <a:rPr lang="en-US" altLang="en-US" smtClean="0"/>
              <a:pPr>
                <a:defRPr/>
              </a:pPr>
              <a:t>24</a:t>
            </a:fld>
            <a:endParaRPr lang="en-US" altLang="en-US"/>
          </a:p>
        </p:txBody>
      </p:sp>
    </p:spTree>
    <p:extLst>
      <p:ext uri="{BB962C8B-B14F-4D97-AF65-F5344CB8AC3E}">
        <p14:creationId xmlns:p14="http://schemas.microsoft.com/office/powerpoint/2010/main" val="81844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64A35655-CD72-4723-BC59-E4B4BCC21BF7}"/>
              </a:ext>
            </a:extLst>
          </p:cNvPr>
          <p:cNvSpPr>
            <a:spLocks noGrp="1"/>
          </p:cNvSpPr>
          <p:nvPr>
            <p:ph type="title"/>
          </p:nvPr>
        </p:nvSpPr>
        <p:spPr>
          <a:xfrm>
            <a:off x="415159" y="274638"/>
            <a:ext cx="9569669" cy="1743348"/>
          </a:xfrm>
        </p:spPr>
        <p:txBody>
          <a:bodyPr/>
          <a:lstStyle/>
          <a:p>
            <a:pPr algn="just" eaLnBrk="1" hangingPunct="1"/>
            <a:r>
              <a:rPr lang="en-US" altLang="en-US" dirty="0">
                <a:latin typeface="Arial" panose="020B0604020202020204" pitchFamily="34" charset="0"/>
                <a:cs typeface="Arial" panose="020B0604020202020204" pitchFamily="34" charset="0"/>
              </a:rPr>
              <a:t>Excited spins want to return to thermal equilibrium – aligned along the main magnetic field.</a:t>
            </a:r>
          </a:p>
        </p:txBody>
      </p:sp>
      <p:sp>
        <p:nvSpPr>
          <p:cNvPr id="59395" name="Content Placeholder 2">
            <a:extLst>
              <a:ext uri="{FF2B5EF4-FFF2-40B4-BE49-F238E27FC236}">
                <a16:creationId xmlns:a16="http://schemas.microsoft.com/office/drawing/2014/main" id="{5E33B56E-E942-4939-B724-284F9DD11B3B}"/>
              </a:ext>
            </a:extLst>
          </p:cNvPr>
          <p:cNvSpPr>
            <a:spLocks noGrp="1"/>
          </p:cNvSpPr>
          <p:nvPr>
            <p:ph idx="1"/>
          </p:nvPr>
        </p:nvSpPr>
        <p:spPr>
          <a:xfrm>
            <a:off x="514350" y="2159876"/>
            <a:ext cx="9258300" cy="3966287"/>
          </a:xfrm>
        </p:spPr>
        <p:txBody>
          <a:bodyPr/>
          <a:lstStyle/>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T1 relaxation describes how fast the spins align with the magnetic field.</a:t>
            </a:r>
          </a:p>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T2 relaxation describes how fast spins lose </a:t>
            </a:r>
            <a:r>
              <a:rPr lang="en-US" altLang="en-US" b="1" dirty="0">
                <a:latin typeface="Arial" panose="020B0604020202020204" pitchFamily="34" charset="0"/>
                <a:cs typeface="Arial" panose="020B0604020202020204" pitchFamily="34" charset="0"/>
              </a:rPr>
              <a:t>spin coherence</a:t>
            </a:r>
            <a:r>
              <a:rPr lang="en-US" altLang="en-US" dirty="0">
                <a:latin typeface="Arial" panose="020B0604020202020204" pitchFamily="34" charset="0"/>
                <a:cs typeface="Arial" panose="020B0604020202020204" pitchFamily="34" charset="0"/>
              </a:rPr>
              <a:t>.</a:t>
            </a:r>
          </a:p>
        </p:txBody>
      </p:sp>
      <p:sp>
        <p:nvSpPr>
          <p:cNvPr id="3" name="Footer Placeholder 2">
            <a:extLst>
              <a:ext uri="{FF2B5EF4-FFF2-40B4-BE49-F238E27FC236}">
                <a16:creationId xmlns:a16="http://schemas.microsoft.com/office/drawing/2014/main" id="{48CED920-0659-4887-8AC4-0C243F68F6BF}"/>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A323AA83-FF0B-4D59-A5EC-78D92521FA7C}"/>
              </a:ext>
            </a:extLst>
          </p:cNvPr>
          <p:cNvSpPr>
            <a:spLocks noGrp="1"/>
          </p:cNvSpPr>
          <p:nvPr>
            <p:ph type="sldNum" sz="quarter" idx="12"/>
          </p:nvPr>
        </p:nvSpPr>
        <p:spPr/>
        <p:txBody>
          <a:bodyPr/>
          <a:lstStyle/>
          <a:p>
            <a:pPr>
              <a:defRPr/>
            </a:pPr>
            <a:fld id="{F0717801-9C2A-4D39-A345-FFE34DD1CB73}" type="slidenum">
              <a:rPr lang="en-US" altLang="en-US" smtClean="0"/>
              <a:pPr>
                <a:defRPr/>
              </a:pPr>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76C3F236-732E-4B6B-849A-FE6309A03473}"/>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r>
              <a:rPr lang="en-US" altLang="en-US" sz="3200" dirty="0">
                <a:latin typeface="Arial" panose="020B0604020202020204" pitchFamily="34" charset="0"/>
                <a:cs typeface="Arial" panose="020B0604020202020204" pitchFamily="34" charset="0"/>
              </a:rPr>
              <a:t>T2 Relaxation is a fundamental property of the material. </a:t>
            </a:r>
          </a:p>
        </p:txBody>
      </p:sp>
      <p:sp>
        <p:nvSpPr>
          <p:cNvPr id="60419" name="Rectangle 3">
            <a:extLst>
              <a:ext uri="{FF2B5EF4-FFF2-40B4-BE49-F238E27FC236}">
                <a16:creationId xmlns:a16="http://schemas.microsoft.com/office/drawing/2014/main" id="{489D27B0-77D2-468B-86AE-DEF6D9ED217F}"/>
              </a:ext>
            </a:extLst>
          </p:cNvPr>
          <p:cNvSpPr>
            <a:spLocks noGrp="1" noChangeArrowheads="1"/>
          </p:cNvSpPr>
          <p:nvPr>
            <p:ph type="body" idx="1"/>
          </p:nvPr>
        </p:nvSpPr>
        <p:spPr>
          <a:xfrm>
            <a:off x="5219700" y="1447800"/>
            <a:ext cx="4629150" cy="20574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nchorCtr="1"/>
          <a:lstStyle/>
          <a:p>
            <a:pPr marL="0" indent="0" eaLnBrk="1" hangingPunct="1">
              <a:lnSpc>
                <a:spcPct val="80000"/>
              </a:lnSpc>
              <a:buFont typeface="Wingdings" panose="05000000000000000000" pitchFamily="2" charset="2"/>
              <a:buNone/>
            </a:pPr>
            <a:r>
              <a:rPr lang="en-US" altLang="en-US" sz="1800" dirty="0">
                <a:latin typeface="Arial" panose="020B0604020202020204" pitchFamily="34" charset="0"/>
                <a:cs typeface="Arial" panose="020B0604020202020204" pitchFamily="34" charset="0"/>
              </a:rPr>
              <a:t>Random fluctuations in local magnetic field seen by the nucleus result in a random change to the precession frequency of the spins</a:t>
            </a:r>
          </a:p>
        </p:txBody>
      </p:sp>
      <p:pic>
        <p:nvPicPr>
          <p:cNvPr id="60421" name="Picture 5" descr="T2 water molecule">
            <a:extLst>
              <a:ext uri="{FF2B5EF4-FFF2-40B4-BE49-F238E27FC236}">
                <a16:creationId xmlns:a16="http://schemas.microsoft.com/office/drawing/2014/main" id="{9A94E752-5730-49B8-92B9-9C24B37FD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0685"/>
          <a:stretch>
            <a:fillRect/>
          </a:stretch>
        </p:blipFill>
        <p:spPr bwMode="auto">
          <a:xfrm>
            <a:off x="952500" y="1447800"/>
            <a:ext cx="3581400" cy="44958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0422" name="Picture 6" descr="T2 fluctuating magnetic field">
            <a:extLst>
              <a:ext uri="{FF2B5EF4-FFF2-40B4-BE49-F238E27FC236}">
                <a16:creationId xmlns:a16="http://schemas.microsoft.com/office/drawing/2014/main" id="{A311E65A-79BC-4883-BF9A-071561255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33929"/>
          <a:stretch>
            <a:fillRect/>
          </a:stretch>
        </p:blipFill>
        <p:spPr bwMode="auto">
          <a:xfrm>
            <a:off x="5448300" y="3886200"/>
            <a:ext cx="4419600" cy="19558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FF7EBD9-C0E3-4110-80F2-E7D032195294}"/>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F84C6242-BB76-4C7E-B27E-AA0698F36990}"/>
              </a:ext>
            </a:extLst>
          </p:cNvPr>
          <p:cNvSpPr>
            <a:spLocks noGrp="1"/>
          </p:cNvSpPr>
          <p:nvPr>
            <p:ph type="sldNum" sz="quarter" idx="12"/>
          </p:nvPr>
        </p:nvSpPr>
        <p:spPr/>
        <p:txBody>
          <a:bodyPr/>
          <a:lstStyle/>
          <a:p>
            <a:pPr>
              <a:defRPr/>
            </a:pPr>
            <a:fld id="{F0717801-9C2A-4D39-A345-FFE34DD1CB73}" type="slidenum">
              <a:rPr lang="en-US" altLang="en-US" smtClean="0"/>
              <a:pPr>
                <a:defRPr/>
              </a:pPr>
              <a:t>26</a:t>
            </a:fld>
            <a:endParaRPr lang="en-US" altLang="en-US"/>
          </a:p>
        </p:txBody>
      </p:sp>
    </p:spTree>
    <p:extLst>
      <p:ext uri="{BB962C8B-B14F-4D97-AF65-F5344CB8AC3E}">
        <p14:creationId xmlns:p14="http://schemas.microsoft.com/office/powerpoint/2010/main" val="222241998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C26EED9C-24E1-459B-AE89-85014FE0A3DD}"/>
              </a:ext>
            </a:extLst>
          </p:cNvPr>
          <p:cNvSpPr>
            <a:spLocks noGrp="1" noChangeArrowheads="1"/>
          </p:cNvSpPr>
          <p:nvPr>
            <p:ph type="title"/>
          </p:nvPr>
        </p:nvSpPr>
        <p:spPr>
          <a:extLst>
            <a:ext uri="{91240B29-F687-4f45-9708-019B960494DF}"/>
          </a:extLst>
        </p:spPr>
        <p:txBody>
          <a:bodyPr lIns="90488" tIns="44450" rIns="90488" bIns="44450" rtlCol="0">
            <a:normAutofit/>
          </a:bodyPr>
          <a:lstStyle/>
          <a:p>
            <a:pPr eaLnBrk="1" fontAlgn="auto" hangingPunct="1">
              <a:spcAft>
                <a:spcPts val="0"/>
              </a:spcAft>
              <a:defRPr/>
            </a:pPr>
            <a:r>
              <a:rPr lang="en-US" dirty="0">
                <a:ea typeface="+mj-ea"/>
                <a:cs typeface="+mj-cs"/>
              </a:rPr>
              <a:t>T2* Relaxation</a:t>
            </a:r>
          </a:p>
        </p:txBody>
      </p:sp>
      <p:sp>
        <p:nvSpPr>
          <p:cNvPr id="64515" name="Rectangle 3">
            <a:extLst>
              <a:ext uri="{FF2B5EF4-FFF2-40B4-BE49-F238E27FC236}">
                <a16:creationId xmlns:a16="http://schemas.microsoft.com/office/drawing/2014/main" id="{CBAD0A24-ECFC-4488-B739-59CAF96AE1B1}"/>
              </a:ext>
            </a:extLst>
          </p:cNvPr>
          <p:cNvSpPr>
            <a:spLocks noGrp="1"/>
          </p:cNvSpPr>
          <p:nvPr>
            <p:ph type="body" idx="1"/>
          </p:nvPr>
        </p:nvSpPr>
        <p:spPr>
          <a:xfrm>
            <a:off x="514350" y="1500188"/>
            <a:ext cx="5248275" cy="4406900"/>
          </a:xfrm>
        </p:spPr>
        <p:txBody>
          <a:bodyPr lIns="90488" tIns="44450" rIns="90488" bIns="44450" anchor="ctr" anchorCtr="1"/>
          <a:lstStyle/>
          <a:p>
            <a:pPr marL="457200" indent="-457200" eaLnBrk="1" hangingPunct="1">
              <a:lnSpc>
                <a:spcPct val="90000"/>
              </a:lnSpc>
            </a:pPr>
            <a:r>
              <a:rPr lang="en-US" altLang="en-US" sz="2400" dirty="0">
                <a:latin typeface="Arial" panose="020B0604020202020204" pitchFamily="34" charset="0"/>
                <a:cs typeface="Arial" panose="020B0604020202020204" pitchFamily="34" charset="0"/>
              </a:rPr>
              <a:t>Is </a:t>
            </a:r>
            <a:r>
              <a:rPr lang="en-US" altLang="en-US" sz="2400" b="1" dirty="0">
                <a:latin typeface="Arial" panose="020B0604020202020204" pitchFamily="34" charset="0"/>
                <a:cs typeface="Arial" panose="020B0604020202020204" pitchFamily="34" charset="0"/>
              </a:rPr>
              <a:t>not </a:t>
            </a:r>
            <a:r>
              <a:rPr lang="en-US" altLang="en-US" sz="2400" dirty="0">
                <a:latin typeface="Arial" panose="020B0604020202020204" pitchFamily="34" charset="0"/>
                <a:cs typeface="Arial" panose="020B0604020202020204" pitchFamily="34" charset="0"/>
              </a:rPr>
              <a:t>an intrinsic property of the tissue/substance but is relaxation due to the inhomogeneity of the magnetic field</a:t>
            </a:r>
          </a:p>
          <a:p>
            <a:pPr marL="457200" indent="-457200" eaLnBrk="1" hangingPunct="1">
              <a:lnSpc>
                <a:spcPct val="90000"/>
              </a:lnSpc>
              <a:buFont typeface="Arial" panose="020B0604020202020204" pitchFamily="34" charset="0"/>
              <a:buNone/>
            </a:pPr>
            <a:endParaRPr lang="en-US" altLang="en-US" sz="2400" dirty="0">
              <a:latin typeface="Arial" panose="020B0604020202020204" pitchFamily="34" charset="0"/>
              <a:cs typeface="Arial" panose="020B0604020202020204" pitchFamily="34" charset="0"/>
            </a:endParaRPr>
          </a:p>
          <a:p>
            <a:pPr marL="857250" lvl="1" eaLnBrk="1" hangingPunct="1">
              <a:lnSpc>
                <a:spcPct val="90000"/>
              </a:lnSpc>
            </a:pPr>
            <a:r>
              <a:rPr lang="en-US" altLang="en-US" sz="2000" dirty="0">
                <a:latin typeface="Arial" panose="020B0604020202020204" pitchFamily="34" charset="0"/>
                <a:cs typeface="Arial" panose="020B0604020202020204" pitchFamily="34" charset="0"/>
              </a:rPr>
              <a:t>Homogeneity is the uniformity of the magnetic field over a given volume (sphere)</a:t>
            </a:r>
          </a:p>
          <a:p>
            <a:pPr marL="857250" lvl="1" eaLnBrk="1" hangingPunct="1">
              <a:lnSpc>
                <a:spcPct val="90000"/>
              </a:lnSpc>
            </a:pPr>
            <a:r>
              <a:rPr lang="en-US" altLang="en-US" sz="2000" dirty="0">
                <a:latin typeface="Arial" panose="020B0604020202020204" pitchFamily="34" charset="0"/>
                <a:cs typeface="Arial" panose="020B0604020202020204" pitchFamily="34" charset="0"/>
              </a:rPr>
              <a:t>Measured in parts per million (ppm) </a:t>
            </a:r>
          </a:p>
          <a:p>
            <a:pPr marL="857250" lvl="1" eaLnBrk="1" hangingPunct="1">
              <a:lnSpc>
                <a:spcPct val="90000"/>
              </a:lnSpc>
            </a:pPr>
            <a:r>
              <a:rPr lang="en-US" altLang="en-US" sz="2000" dirty="0">
                <a:latin typeface="Arial" panose="020B0604020202020204" pitchFamily="34" charset="0"/>
                <a:cs typeface="Arial" panose="020B0604020202020204" pitchFamily="34" charset="0"/>
              </a:rPr>
              <a:t>Typical magnet </a:t>
            </a:r>
            <a:r>
              <a:rPr lang="en-US" altLang="en-US" sz="2000" dirty="0">
                <a:latin typeface="Arial" panose="020B0604020202020204" pitchFamily="34" charset="0"/>
                <a:cs typeface="Times New Roman" panose="02020603050405020304" pitchFamily="18" charset="0"/>
              </a:rPr>
              <a:t>±2.5 ppm over 40 cm</a:t>
            </a:r>
          </a:p>
          <a:p>
            <a:pPr marL="857250" lvl="1" eaLnBrk="1" hangingPunct="1">
              <a:lnSpc>
                <a:spcPct val="90000"/>
              </a:lnSpc>
            </a:pPr>
            <a:r>
              <a:rPr lang="en-US" altLang="en-US" sz="2000" dirty="0">
                <a:latin typeface="Arial" panose="020B0604020202020204" pitchFamily="34" charset="0"/>
                <a:cs typeface="Arial" panose="020B0604020202020204" pitchFamily="34" charset="0"/>
              </a:rPr>
              <a:t>Temporal and temperature stability</a:t>
            </a:r>
          </a:p>
        </p:txBody>
      </p:sp>
      <p:pic>
        <p:nvPicPr>
          <p:cNvPr id="64516" name="Picture 4">
            <a:extLst>
              <a:ext uri="{FF2B5EF4-FFF2-40B4-BE49-F238E27FC236}">
                <a16:creationId xmlns:a16="http://schemas.microsoft.com/office/drawing/2014/main" id="{C46B4AB1-07BA-4F09-9B5D-87A437E09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135" t="2682" b="19786"/>
          <a:stretch>
            <a:fillRect/>
          </a:stretch>
        </p:blipFill>
        <p:spPr bwMode="auto">
          <a:xfrm>
            <a:off x="6640513" y="1592263"/>
            <a:ext cx="2619375" cy="26511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64517" name="Object 5">
            <a:extLst>
              <a:ext uri="{FF2B5EF4-FFF2-40B4-BE49-F238E27FC236}">
                <a16:creationId xmlns:a16="http://schemas.microsoft.com/office/drawing/2014/main" id="{8E4C5B13-BF79-4493-8D78-2AB8F477057E}"/>
              </a:ext>
            </a:extLst>
          </p:cNvPr>
          <p:cNvGraphicFramePr>
            <a:graphicFrameLocks noChangeAspect="1"/>
          </p:cNvGraphicFramePr>
          <p:nvPr/>
        </p:nvGraphicFramePr>
        <p:xfrm>
          <a:off x="6538913" y="4656138"/>
          <a:ext cx="3248025" cy="1073150"/>
        </p:xfrm>
        <a:graphic>
          <a:graphicData uri="http://schemas.openxmlformats.org/presentationml/2006/ole">
            <mc:AlternateContent xmlns:mc="http://schemas.openxmlformats.org/markup-compatibility/2006">
              <mc:Choice xmlns:v="urn:schemas-microsoft-com:vml" Requires="v">
                <p:oleObj spid="_x0000_s75788" name="Equation" r:id="rId5" imgW="1409877" imgH="457105" progId="Equation.DSMT4">
                  <p:embed/>
                </p:oleObj>
              </mc:Choice>
              <mc:Fallback>
                <p:oleObj name="Equation" r:id="rId5" imgW="1409877" imgH="457105" progId="Equation.DSMT4">
                  <p:embed/>
                  <p:pic>
                    <p:nvPicPr>
                      <p:cNvPr id="64517" name="Object 5">
                        <a:extLst>
                          <a:ext uri="{FF2B5EF4-FFF2-40B4-BE49-F238E27FC236}">
                            <a16:creationId xmlns:a16="http://schemas.microsoft.com/office/drawing/2014/main" id="{8E4C5B13-BF79-4493-8D78-2AB8F47705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White">
                      <a:xfrm>
                        <a:off x="6538913" y="4656138"/>
                        <a:ext cx="3248025"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DB7E7286-0AB0-4CA7-A8E0-B6F128660FF9}"/>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15584B9A-C28C-41AD-B997-D98D2B20FD5E}"/>
              </a:ext>
            </a:extLst>
          </p:cNvPr>
          <p:cNvSpPr>
            <a:spLocks noGrp="1"/>
          </p:cNvSpPr>
          <p:nvPr>
            <p:ph type="sldNum" sz="quarter" idx="12"/>
          </p:nvPr>
        </p:nvSpPr>
        <p:spPr/>
        <p:txBody>
          <a:bodyPr/>
          <a:lstStyle/>
          <a:p>
            <a:pPr>
              <a:defRPr/>
            </a:pPr>
            <a:fld id="{F0717801-9C2A-4D39-A345-FFE34DD1CB73}" type="slidenum">
              <a:rPr lang="en-US" altLang="en-US" smtClean="0"/>
              <a:pPr>
                <a:defRPr/>
              </a:pPr>
              <a:t>27</a:t>
            </a:fld>
            <a:endParaRPr lang="en-US" altLang="en-US"/>
          </a:p>
        </p:txBody>
      </p:sp>
    </p:spTree>
    <p:extLst>
      <p:ext uri="{BB962C8B-B14F-4D97-AF65-F5344CB8AC3E}">
        <p14:creationId xmlns:p14="http://schemas.microsoft.com/office/powerpoint/2010/main" val="152951665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5A735C50-F84F-48C6-B69D-48611793B527}"/>
              </a:ext>
            </a:extLst>
          </p:cNvPr>
          <p:cNvSpPr>
            <a:spLocks noGrp="1" noChangeArrowheads="1"/>
          </p:cNvSpPr>
          <p:nvPr>
            <p:ph type="title"/>
          </p:nvPr>
        </p:nvSpPr>
        <p:spPr/>
        <p:txBody>
          <a:bodyPr rtlCol="0">
            <a:normAutofit/>
          </a:bodyPr>
          <a:lstStyle/>
          <a:p>
            <a:pPr eaLnBrk="1" fontAlgn="auto" hangingPunct="1">
              <a:spcAft>
                <a:spcPts val="0"/>
              </a:spcAft>
              <a:defRPr/>
            </a:pPr>
            <a:r>
              <a:rPr lang="en-US" sz="4000">
                <a:ea typeface="+mj-ea"/>
                <a:cs typeface="+mj-cs"/>
              </a:rPr>
              <a:t>Relationship between T2 and T2*</a:t>
            </a:r>
          </a:p>
        </p:txBody>
      </p:sp>
      <p:sp>
        <p:nvSpPr>
          <p:cNvPr id="66563" name="Rectangle 3">
            <a:extLst>
              <a:ext uri="{FF2B5EF4-FFF2-40B4-BE49-F238E27FC236}">
                <a16:creationId xmlns:a16="http://schemas.microsoft.com/office/drawing/2014/main" id="{554645A5-E04A-4995-ACEC-3D4A569873EA}"/>
              </a:ext>
            </a:extLst>
          </p:cNvPr>
          <p:cNvSpPr>
            <a:spLocks noGrp="1"/>
          </p:cNvSpPr>
          <p:nvPr>
            <p:ph type="body" idx="1"/>
          </p:nvPr>
        </p:nvSpPr>
        <p:spPr>
          <a:xfrm>
            <a:off x="469900" y="3702050"/>
            <a:ext cx="4583113" cy="2133600"/>
          </a:xfrm>
        </p:spPr>
        <p:txBody>
          <a:bodyPr/>
          <a:lstStyle/>
          <a:p>
            <a:pPr marL="0" indent="0" eaLnBrk="1" hangingPunct="1">
              <a:buFont typeface="Wingdings" panose="05000000000000000000" pitchFamily="2" charset="2"/>
              <a:buNone/>
            </a:pPr>
            <a:r>
              <a:rPr lang="en-US" altLang="en-US" dirty="0">
                <a:latin typeface="Arial" panose="020B0604020202020204" pitchFamily="34" charset="0"/>
                <a:cs typeface="Arial" panose="020B0604020202020204" pitchFamily="34" charset="0"/>
              </a:rPr>
              <a:t>T2</a:t>
            </a:r>
            <a:r>
              <a:rPr lang="ja-JP" altLang="en-US" dirty="0">
                <a:latin typeface="Arial" panose="020B0604020202020204" pitchFamily="34" charset="0"/>
                <a:cs typeface="Arial" panose="020B0604020202020204" pitchFamily="34" charset="0"/>
              </a:rPr>
              <a:t>’</a:t>
            </a:r>
            <a:r>
              <a:rPr lang="en-US" altLang="ja-JP" dirty="0">
                <a:latin typeface="Arial" panose="020B0604020202020204" pitchFamily="34" charset="0"/>
                <a:cs typeface="Arial" panose="020B0604020202020204" pitchFamily="34" charset="0"/>
              </a:rPr>
              <a:t> is the </a:t>
            </a:r>
            <a:r>
              <a:rPr lang="en-US" altLang="ja-JP" b="1" dirty="0">
                <a:latin typeface="Arial" panose="020B0604020202020204" pitchFamily="34" charset="0"/>
                <a:cs typeface="Arial" panose="020B0604020202020204" pitchFamily="34" charset="0"/>
              </a:rPr>
              <a:t>relaxation constant</a:t>
            </a:r>
            <a:r>
              <a:rPr lang="en-US" altLang="ja-JP" dirty="0">
                <a:latin typeface="Arial" panose="020B0604020202020204" pitchFamily="34" charset="0"/>
                <a:cs typeface="Arial" panose="020B0604020202020204" pitchFamily="34" charset="0"/>
              </a:rPr>
              <a:t> due to magnetic field inhomogeneity alone</a:t>
            </a:r>
            <a:endParaRPr lang="en-US" altLang="en-US" dirty="0">
              <a:latin typeface="Arial" panose="020B0604020202020204" pitchFamily="34" charset="0"/>
              <a:cs typeface="Arial" panose="020B0604020202020204" pitchFamily="34" charset="0"/>
            </a:endParaRPr>
          </a:p>
        </p:txBody>
      </p:sp>
      <p:graphicFrame>
        <p:nvGraphicFramePr>
          <p:cNvPr id="66564" name="Object 5">
            <a:extLst>
              <a:ext uri="{FF2B5EF4-FFF2-40B4-BE49-F238E27FC236}">
                <a16:creationId xmlns:a16="http://schemas.microsoft.com/office/drawing/2014/main" id="{F689FF70-5DA3-4C03-9BEA-4D5A8FE2F8E3}"/>
              </a:ext>
            </a:extLst>
          </p:cNvPr>
          <p:cNvGraphicFramePr>
            <a:graphicFrameLocks noChangeAspect="1"/>
          </p:cNvGraphicFramePr>
          <p:nvPr/>
        </p:nvGraphicFramePr>
        <p:xfrm>
          <a:off x="5794375" y="1627188"/>
          <a:ext cx="1617663" cy="1931987"/>
        </p:xfrm>
        <a:graphic>
          <a:graphicData uri="http://schemas.openxmlformats.org/presentationml/2006/ole">
            <mc:AlternateContent xmlns:mc="http://schemas.openxmlformats.org/markup-compatibility/2006">
              <mc:Choice xmlns:v="urn:schemas-microsoft-com:vml" Requires="v">
                <p:oleObj spid="_x0000_s76822" name="Visio" r:id="rId4" imgW="8267700" imgH="4305300" progId="Visio.Drawing.6">
                  <p:embed/>
                </p:oleObj>
              </mc:Choice>
              <mc:Fallback>
                <p:oleObj name="Visio" r:id="rId4" imgW="8267700" imgH="4305300" progId="Visio.Drawing.6">
                  <p:embed/>
                  <p:pic>
                    <p:nvPicPr>
                      <p:cNvPr id="66564" name="Object 5">
                        <a:extLst>
                          <a:ext uri="{FF2B5EF4-FFF2-40B4-BE49-F238E27FC236}">
                            <a16:creationId xmlns:a16="http://schemas.microsoft.com/office/drawing/2014/main" id="{F689FF70-5DA3-4C03-9BEA-4D5A8FE2F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674" r="38455" b="33835"/>
                      <a:stretch>
                        <a:fillRect/>
                      </a:stretch>
                    </p:blipFill>
                    <p:spPr bwMode="auto">
                      <a:xfrm>
                        <a:off x="5794375" y="1627188"/>
                        <a:ext cx="1617663" cy="1931987"/>
                      </a:xfrm>
                      <a:prstGeom prst="rect">
                        <a:avLst/>
                      </a:prstGeom>
                      <a:solidFill>
                        <a:schemeClr val="tx1"/>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6565" name="Object 6">
            <a:extLst>
              <a:ext uri="{FF2B5EF4-FFF2-40B4-BE49-F238E27FC236}">
                <a16:creationId xmlns:a16="http://schemas.microsoft.com/office/drawing/2014/main" id="{33D859D2-F323-46BE-BC80-42C06866BC21}"/>
              </a:ext>
            </a:extLst>
          </p:cNvPr>
          <p:cNvGraphicFramePr>
            <a:graphicFrameLocks noChangeAspect="1"/>
          </p:cNvGraphicFramePr>
          <p:nvPr/>
        </p:nvGraphicFramePr>
        <p:xfrm>
          <a:off x="5818188" y="3870325"/>
          <a:ext cx="1597025" cy="1905000"/>
        </p:xfrm>
        <a:graphic>
          <a:graphicData uri="http://schemas.openxmlformats.org/presentationml/2006/ole">
            <mc:AlternateContent xmlns:mc="http://schemas.openxmlformats.org/markup-compatibility/2006">
              <mc:Choice xmlns:v="urn:schemas-microsoft-com:vml" Requires="v">
                <p:oleObj spid="_x0000_s76823" name="Visio" r:id="rId6" imgW="8267700" imgH="4305300" progId="Visio.Drawing.6">
                  <p:embed/>
                </p:oleObj>
              </mc:Choice>
              <mc:Fallback>
                <p:oleObj name="Visio" r:id="rId6" imgW="8267700" imgH="4305300" progId="Visio.Drawing.6">
                  <p:embed/>
                  <p:pic>
                    <p:nvPicPr>
                      <p:cNvPr id="66565" name="Object 6">
                        <a:extLst>
                          <a:ext uri="{FF2B5EF4-FFF2-40B4-BE49-F238E27FC236}">
                            <a16:creationId xmlns:a16="http://schemas.microsoft.com/office/drawing/2014/main" id="{33D859D2-F323-46BE-BC80-42C06866BC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4674" r="38455" b="33835"/>
                      <a:stretch>
                        <a:fillRect/>
                      </a:stretch>
                    </p:blipFill>
                    <p:spPr bwMode="auto">
                      <a:xfrm>
                        <a:off x="5818188" y="3870325"/>
                        <a:ext cx="1597025" cy="1905000"/>
                      </a:xfrm>
                      <a:prstGeom prst="rect">
                        <a:avLst/>
                      </a:prstGeom>
                      <a:solidFill>
                        <a:schemeClr val="tx1"/>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6566" name="Text Box 7">
            <a:extLst>
              <a:ext uri="{FF2B5EF4-FFF2-40B4-BE49-F238E27FC236}">
                <a16:creationId xmlns:a16="http://schemas.microsoft.com/office/drawing/2014/main" id="{8C62DEFF-F4E3-4FB7-BDDF-A12B934F91C5}"/>
              </a:ext>
            </a:extLst>
          </p:cNvPr>
          <p:cNvSpPr txBox="1">
            <a:spLocks noChangeArrowheads="1"/>
          </p:cNvSpPr>
          <p:nvPr/>
        </p:nvSpPr>
        <p:spPr bwMode="auto">
          <a:xfrm>
            <a:off x="7851775" y="2403475"/>
            <a:ext cx="20415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2400">
                <a:latin typeface="Times New Roman" panose="02020603050405020304" pitchFamily="18" charset="0"/>
              </a:rPr>
              <a:t>T2 Relaxation</a:t>
            </a:r>
          </a:p>
        </p:txBody>
      </p:sp>
      <p:sp>
        <p:nvSpPr>
          <p:cNvPr id="66567" name="Text Box 8">
            <a:extLst>
              <a:ext uri="{FF2B5EF4-FFF2-40B4-BE49-F238E27FC236}">
                <a16:creationId xmlns:a16="http://schemas.microsoft.com/office/drawing/2014/main" id="{83092886-9B19-4604-B1D6-D6CB8E05B1D2}"/>
              </a:ext>
            </a:extLst>
          </p:cNvPr>
          <p:cNvSpPr txBox="1">
            <a:spLocks noChangeArrowheads="1"/>
          </p:cNvSpPr>
          <p:nvPr/>
        </p:nvSpPr>
        <p:spPr bwMode="auto">
          <a:xfrm>
            <a:off x="7851775" y="4486275"/>
            <a:ext cx="219551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2400">
                <a:latin typeface="Times New Roman" panose="02020603050405020304" pitchFamily="18" charset="0"/>
              </a:rPr>
              <a:t>T2* Relaxation</a:t>
            </a:r>
          </a:p>
        </p:txBody>
      </p:sp>
      <p:pic>
        <p:nvPicPr>
          <p:cNvPr id="66568" name="Picture 1">
            <a:extLst>
              <a:ext uri="{FF2B5EF4-FFF2-40B4-BE49-F238E27FC236}">
                <a16:creationId xmlns:a16="http://schemas.microsoft.com/office/drawing/2014/main" id="{C46C250B-27A5-434C-81E9-1E09705E2F0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5513" y="1619250"/>
            <a:ext cx="37274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FA7627BF-C6D1-470B-BFA7-091A82484AFA}"/>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F7C34CAE-DF49-4DFC-9906-FBB252D2ECF7}"/>
              </a:ext>
            </a:extLst>
          </p:cNvPr>
          <p:cNvSpPr>
            <a:spLocks noGrp="1"/>
          </p:cNvSpPr>
          <p:nvPr>
            <p:ph type="sldNum" sz="quarter" idx="12"/>
          </p:nvPr>
        </p:nvSpPr>
        <p:spPr/>
        <p:txBody>
          <a:bodyPr/>
          <a:lstStyle/>
          <a:p>
            <a:pPr>
              <a:defRPr/>
            </a:pPr>
            <a:fld id="{F0717801-9C2A-4D39-A345-FFE34DD1CB73}" type="slidenum">
              <a:rPr lang="en-US" altLang="en-US" smtClean="0"/>
              <a:pPr>
                <a:defRPr/>
              </a:pPr>
              <a:t>28</a:t>
            </a:fld>
            <a:endParaRPr lang="en-US" altLang="en-US"/>
          </a:p>
        </p:txBody>
      </p:sp>
    </p:spTree>
    <p:extLst>
      <p:ext uri="{BB962C8B-B14F-4D97-AF65-F5344CB8AC3E}">
        <p14:creationId xmlns:p14="http://schemas.microsoft.com/office/powerpoint/2010/main" val="4264616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2EDF8AD-2447-45FF-8312-83BABE6DB8EA}"/>
              </a:ext>
            </a:extLst>
          </p:cNvPr>
          <p:cNvSpPr>
            <a:spLocks noGrp="1" noChangeArrowheads="1"/>
          </p:cNvSpPr>
          <p:nvPr>
            <p:ph type="title"/>
          </p:nvPr>
        </p:nvSpPr>
        <p:spPr>
          <a:xfrm>
            <a:off x="428624" y="304800"/>
            <a:ext cx="9515475" cy="1447800"/>
          </a:xfrm>
        </p:spPr>
        <p:txBody>
          <a:bodyPr rtlCol="0">
            <a:normAutofit fontScale="90000"/>
          </a:bodyPr>
          <a:lstStyle/>
          <a:p>
            <a:pPr eaLnBrk="1" fontAlgn="auto" hangingPunct="1">
              <a:spcAft>
                <a:spcPts val="0"/>
              </a:spcAft>
              <a:defRPr/>
            </a:pPr>
            <a:r>
              <a:rPr lang="en-US" sz="2400" dirty="0">
                <a:ea typeface="+mj-ea"/>
              </a:rPr>
              <a:t>Image contrast in MRI can be achieved by acquiring data with different MRI pulse sequences, which act as </a:t>
            </a:r>
            <a:r>
              <a:rPr lang="en-US" sz="2400" b="1" dirty="0">
                <a:ea typeface="+mj-ea"/>
              </a:rPr>
              <a:t>filters</a:t>
            </a:r>
            <a:r>
              <a:rPr lang="en-US" sz="2400" dirty="0">
                <a:ea typeface="+mj-ea"/>
              </a:rPr>
              <a:t>, and </a:t>
            </a:r>
            <a:r>
              <a:rPr lang="en-US" sz="2400" i="1" u="sng" dirty="0">
                <a:ea typeface="+mj-ea"/>
              </a:rPr>
              <a:t>counting</a:t>
            </a:r>
            <a:r>
              <a:rPr lang="en-US" sz="2400" dirty="0">
                <a:ea typeface="+mj-ea"/>
              </a:rPr>
              <a:t> </a:t>
            </a:r>
            <a:r>
              <a:rPr lang="en-US" sz="2400" i="1" u="sng" dirty="0">
                <a:ea typeface="+mj-ea"/>
              </a:rPr>
              <a:t>spins</a:t>
            </a:r>
            <a:r>
              <a:rPr lang="en-US" sz="2400" dirty="0">
                <a:ea typeface="+mj-ea"/>
              </a:rPr>
              <a:t> (longitudinal or transverse direction) at each and every voxel. </a:t>
            </a:r>
            <a:br>
              <a:rPr lang="en-US" sz="2400" dirty="0">
                <a:ea typeface="+mj-ea"/>
              </a:rPr>
            </a:br>
            <a:endParaRPr lang="en-US" sz="2400" dirty="0">
              <a:ea typeface="+mj-ea"/>
            </a:endParaRPr>
          </a:p>
        </p:txBody>
      </p:sp>
      <p:sp>
        <p:nvSpPr>
          <p:cNvPr id="20483" name="Rectangle 4">
            <a:extLst>
              <a:ext uri="{FF2B5EF4-FFF2-40B4-BE49-F238E27FC236}">
                <a16:creationId xmlns:a16="http://schemas.microsoft.com/office/drawing/2014/main" id="{6607019D-285C-4967-8121-5348BE4205FE}"/>
              </a:ext>
            </a:extLst>
          </p:cNvPr>
          <p:cNvSpPr>
            <a:spLocks noChangeArrowheads="1"/>
          </p:cNvSpPr>
          <p:nvPr/>
        </p:nvSpPr>
        <p:spPr bwMode="auto">
          <a:xfrm>
            <a:off x="3771900" y="3048000"/>
            <a:ext cx="2828925" cy="1905000"/>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solidFill>
                  <a:srgbClr val="000000"/>
                </a:solidFill>
              </a:rPr>
              <a:t>MRI pulse sequence</a:t>
            </a:r>
          </a:p>
        </p:txBody>
      </p:sp>
      <p:sp>
        <p:nvSpPr>
          <p:cNvPr id="20484" name="AutoShape 6">
            <a:extLst>
              <a:ext uri="{FF2B5EF4-FFF2-40B4-BE49-F238E27FC236}">
                <a16:creationId xmlns:a16="http://schemas.microsoft.com/office/drawing/2014/main" id="{8838025E-935C-460A-8E8F-EEE44754F291}"/>
              </a:ext>
            </a:extLst>
          </p:cNvPr>
          <p:cNvSpPr>
            <a:spLocks noChangeArrowheads="1"/>
          </p:cNvSpPr>
          <p:nvPr/>
        </p:nvSpPr>
        <p:spPr bwMode="auto">
          <a:xfrm>
            <a:off x="2571750" y="3733800"/>
            <a:ext cx="1098550" cy="485775"/>
          </a:xfrm>
          <a:prstGeom prst="rightArrow">
            <a:avLst>
              <a:gd name="adj1" fmla="val 50000"/>
              <a:gd name="adj2" fmla="val 50254"/>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sp>
        <p:nvSpPr>
          <p:cNvPr id="20485" name="AutoShape 7">
            <a:extLst>
              <a:ext uri="{FF2B5EF4-FFF2-40B4-BE49-F238E27FC236}">
                <a16:creationId xmlns:a16="http://schemas.microsoft.com/office/drawing/2014/main" id="{61CB7243-C173-4E3A-9C5E-2C5773EE01EE}"/>
              </a:ext>
            </a:extLst>
          </p:cNvPr>
          <p:cNvSpPr>
            <a:spLocks noChangeArrowheads="1"/>
          </p:cNvSpPr>
          <p:nvPr/>
        </p:nvSpPr>
        <p:spPr bwMode="auto">
          <a:xfrm>
            <a:off x="6686550" y="3733800"/>
            <a:ext cx="1098550" cy="485775"/>
          </a:xfrm>
          <a:prstGeom prst="rightArrow">
            <a:avLst>
              <a:gd name="adj1" fmla="val 50000"/>
              <a:gd name="adj2" fmla="val 50254"/>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grpSp>
        <p:nvGrpSpPr>
          <p:cNvPr id="20486" name="Group 8">
            <a:extLst>
              <a:ext uri="{FF2B5EF4-FFF2-40B4-BE49-F238E27FC236}">
                <a16:creationId xmlns:a16="http://schemas.microsoft.com/office/drawing/2014/main" id="{5F479621-D0C0-4061-B2BE-E7D3995BB38C}"/>
              </a:ext>
            </a:extLst>
          </p:cNvPr>
          <p:cNvGrpSpPr>
            <a:grpSpLocks/>
          </p:cNvGrpSpPr>
          <p:nvPr/>
        </p:nvGrpSpPr>
        <p:grpSpPr bwMode="auto">
          <a:xfrm>
            <a:off x="7886700" y="3276600"/>
            <a:ext cx="2228850" cy="1524000"/>
            <a:chOff x="2897" y="2880"/>
            <a:chExt cx="1248" cy="960"/>
          </a:xfrm>
        </p:grpSpPr>
        <p:sp>
          <p:nvSpPr>
            <p:cNvPr id="20495" name="Rectangle 9">
              <a:extLst>
                <a:ext uri="{FF2B5EF4-FFF2-40B4-BE49-F238E27FC236}">
                  <a16:creationId xmlns:a16="http://schemas.microsoft.com/office/drawing/2014/main" id="{8AE3EB96-730F-4DB7-858D-886B6A08A44B}"/>
                </a:ext>
              </a:extLst>
            </p:cNvPr>
            <p:cNvSpPr>
              <a:spLocks noChangeArrowheads="1"/>
            </p:cNvSpPr>
            <p:nvPr/>
          </p:nvSpPr>
          <p:spPr bwMode="auto">
            <a:xfrm>
              <a:off x="2897" y="2880"/>
              <a:ext cx="1248" cy="960"/>
            </a:xfrm>
            <a:prstGeom prst="rect">
              <a:avLst/>
            </a:prstGeom>
            <a:solidFill>
              <a:srgbClr val="000000"/>
            </a:solidFill>
            <a:ln w="9525">
              <a:solidFill>
                <a:srgbClr val="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pic>
          <p:nvPicPr>
            <p:cNvPr id="20496" name="Picture 10" descr="BrainWeb Axial T2 image">
              <a:extLst>
                <a:ext uri="{FF2B5EF4-FFF2-40B4-BE49-F238E27FC236}">
                  <a16:creationId xmlns:a16="http://schemas.microsoft.com/office/drawing/2014/main" id="{CBB1473A-10C7-43D1-A3AE-C39C7A669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644" b="4964"/>
            <a:stretch>
              <a:fillRect/>
            </a:stretch>
          </p:blipFill>
          <p:spPr bwMode="auto">
            <a:xfrm>
              <a:off x="2981" y="2928"/>
              <a:ext cx="1081"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487" name="Picture 11" descr="Spin">
            <a:extLst>
              <a:ext uri="{FF2B5EF4-FFF2-40B4-BE49-F238E27FC236}">
                <a16:creationId xmlns:a16="http://schemas.microsoft.com/office/drawing/2014/main" id="{344D15DB-548F-45AD-BC9A-8AB075572ABF}"/>
              </a:ext>
            </a:extLst>
          </p:cNvPr>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771525" y="3048000"/>
            <a:ext cx="1662113" cy="1905000"/>
          </a:xfrm>
        </p:spPr>
      </p:pic>
      <p:sp>
        <p:nvSpPr>
          <p:cNvPr id="20488" name="Text Box 12">
            <a:extLst>
              <a:ext uri="{FF2B5EF4-FFF2-40B4-BE49-F238E27FC236}">
                <a16:creationId xmlns:a16="http://schemas.microsoft.com/office/drawing/2014/main" id="{88134F61-C9DA-422D-825E-E3BD5A246A40}"/>
              </a:ext>
            </a:extLst>
          </p:cNvPr>
          <p:cNvSpPr txBox="1">
            <a:spLocks noChangeArrowheads="1"/>
          </p:cNvSpPr>
          <p:nvPr/>
        </p:nvSpPr>
        <p:spPr bwMode="auto">
          <a:xfrm>
            <a:off x="942975" y="5105400"/>
            <a:ext cx="11842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2800" b="1"/>
              <a:t>Input</a:t>
            </a:r>
          </a:p>
        </p:txBody>
      </p:sp>
      <p:sp>
        <p:nvSpPr>
          <p:cNvPr id="20489" name="Text Box 13">
            <a:extLst>
              <a:ext uri="{FF2B5EF4-FFF2-40B4-BE49-F238E27FC236}">
                <a16:creationId xmlns:a16="http://schemas.microsoft.com/office/drawing/2014/main" id="{B72D93B9-819B-4563-8910-8960C5FDDAD0}"/>
              </a:ext>
            </a:extLst>
          </p:cNvPr>
          <p:cNvSpPr txBox="1">
            <a:spLocks noChangeArrowheads="1"/>
          </p:cNvSpPr>
          <p:nvPr/>
        </p:nvSpPr>
        <p:spPr bwMode="auto">
          <a:xfrm>
            <a:off x="4543425" y="5105400"/>
            <a:ext cx="11842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2800" b="1"/>
              <a:t>Filter</a:t>
            </a:r>
          </a:p>
        </p:txBody>
      </p:sp>
      <p:sp>
        <p:nvSpPr>
          <p:cNvPr id="20490" name="Text Box 14">
            <a:extLst>
              <a:ext uri="{FF2B5EF4-FFF2-40B4-BE49-F238E27FC236}">
                <a16:creationId xmlns:a16="http://schemas.microsoft.com/office/drawing/2014/main" id="{CAFF3FB5-4E91-492B-8A8F-387977324492}"/>
              </a:ext>
            </a:extLst>
          </p:cNvPr>
          <p:cNvSpPr txBox="1">
            <a:spLocks noChangeArrowheads="1"/>
          </p:cNvSpPr>
          <p:nvPr/>
        </p:nvSpPr>
        <p:spPr bwMode="auto">
          <a:xfrm>
            <a:off x="8315325" y="5029200"/>
            <a:ext cx="1479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2800" b="1"/>
              <a:t>Output</a:t>
            </a:r>
          </a:p>
        </p:txBody>
      </p:sp>
      <p:sp>
        <p:nvSpPr>
          <p:cNvPr id="20491" name="Text Box 15">
            <a:extLst>
              <a:ext uri="{FF2B5EF4-FFF2-40B4-BE49-F238E27FC236}">
                <a16:creationId xmlns:a16="http://schemas.microsoft.com/office/drawing/2014/main" id="{9A953E75-67F8-498A-BBF7-055D75F10B3D}"/>
              </a:ext>
            </a:extLst>
          </p:cNvPr>
          <p:cNvSpPr txBox="1">
            <a:spLocks noChangeArrowheads="1"/>
          </p:cNvSpPr>
          <p:nvPr/>
        </p:nvSpPr>
        <p:spPr bwMode="auto">
          <a:xfrm>
            <a:off x="1028700" y="2362200"/>
            <a:ext cx="10572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2800" b="1"/>
              <a:t>Spin</a:t>
            </a:r>
          </a:p>
        </p:txBody>
      </p:sp>
      <p:sp>
        <p:nvSpPr>
          <p:cNvPr id="20492" name="Text Box 17">
            <a:extLst>
              <a:ext uri="{FF2B5EF4-FFF2-40B4-BE49-F238E27FC236}">
                <a16:creationId xmlns:a16="http://schemas.microsoft.com/office/drawing/2014/main" id="{9A3194FE-FB8F-4F4B-BB6F-825A1988DC7C}"/>
              </a:ext>
            </a:extLst>
          </p:cNvPr>
          <p:cNvSpPr txBox="1">
            <a:spLocks noChangeArrowheads="1"/>
          </p:cNvSpPr>
          <p:nvPr/>
        </p:nvSpPr>
        <p:spPr bwMode="auto">
          <a:xfrm>
            <a:off x="8315325" y="2362200"/>
            <a:ext cx="13382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2800" b="1"/>
              <a:t>Image</a:t>
            </a:r>
          </a:p>
        </p:txBody>
      </p:sp>
      <p:sp>
        <p:nvSpPr>
          <p:cNvPr id="20493" name="Text Box 18">
            <a:extLst>
              <a:ext uri="{FF2B5EF4-FFF2-40B4-BE49-F238E27FC236}">
                <a16:creationId xmlns:a16="http://schemas.microsoft.com/office/drawing/2014/main" id="{4E54D05E-BB3C-4C7A-ABCE-BE611AEB46CF}"/>
              </a:ext>
            </a:extLst>
          </p:cNvPr>
          <p:cNvSpPr txBox="1">
            <a:spLocks noChangeArrowheads="1"/>
          </p:cNvSpPr>
          <p:nvPr/>
        </p:nvSpPr>
        <p:spPr bwMode="auto">
          <a:xfrm>
            <a:off x="4065588" y="1981200"/>
            <a:ext cx="201771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2800" b="1"/>
              <a:t>MRI Pulse </a:t>
            </a:r>
          </a:p>
          <a:p>
            <a:pPr>
              <a:lnSpc>
                <a:spcPct val="85000"/>
              </a:lnSpc>
              <a:spcBef>
                <a:spcPct val="80000"/>
              </a:spcBef>
              <a:buClr>
                <a:schemeClr val="bg1"/>
              </a:buClr>
              <a:buFont typeface="Times New Roman" panose="02020603050405020304" pitchFamily="18" charset="0"/>
              <a:buChar char="•"/>
            </a:pPr>
            <a:r>
              <a:rPr lang="en-US" altLang="en-US" sz="2800" b="1"/>
              <a:t>Sequence</a:t>
            </a:r>
          </a:p>
        </p:txBody>
      </p:sp>
      <p:pic>
        <p:nvPicPr>
          <p:cNvPr id="20494" name="Picture 19" descr="Simple Pulse Sequence">
            <a:extLst>
              <a:ext uri="{FF2B5EF4-FFF2-40B4-BE49-F238E27FC236}">
                <a16:creationId xmlns:a16="http://schemas.microsoft.com/office/drawing/2014/main" id="{53C62571-3EB8-40F2-89B0-CF76D6F809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350" y="3124200"/>
            <a:ext cx="2486025"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E1696B3-65EA-46FE-B919-DC221985CB4D}"/>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0CD46D2D-1215-4300-B4B1-F75734967046}"/>
              </a:ext>
            </a:extLst>
          </p:cNvPr>
          <p:cNvSpPr>
            <a:spLocks noGrp="1"/>
          </p:cNvSpPr>
          <p:nvPr>
            <p:ph type="sldNum" sz="quarter" idx="12"/>
          </p:nvPr>
        </p:nvSpPr>
        <p:spPr/>
        <p:txBody>
          <a:bodyPr/>
          <a:lstStyle/>
          <a:p>
            <a:pPr>
              <a:defRPr/>
            </a:pPr>
            <a:fld id="{F0717801-9C2A-4D39-A345-FFE34DD1CB73}" type="slidenum">
              <a:rPr lang="en-US" altLang="en-US" smtClean="0"/>
              <a:pPr>
                <a:defRPr/>
              </a:pPr>
              <a:t>29</a:t>
            </a:fld>
            <a:endParaRPr lang="en-US" altLang="en-US"/>
          </a:p>
        </p:txBody>
      </p:sp>
    </p:spTree>
    <p:extLst>
      <p:ext uri="{BB962C8B-B14F-4D97-AF65-F5344CB8AC3E}">
        <p14:creationId xmlns:p14="http://schemas.microsoft.com/office/powerpoint/2010/main" val="1694360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81573E7A-F42E-44A5-8211-9E4886FE7B01}"/>
              </a:ext>
            </a:extLst>
          </p:cNvPr>
          <p:cNvSpPr>
            <a:spLocks noGrp="1"/>
          </p:cNvSpPr>
          <p:nvPr>
            <p:ph type="title"/>
          </p:nvPr>
        </p:nvSpPr>
        <p:spPr/>
        <p:txBody>
          <a:bodyPr/>
          <a:lstStyle/>
          <a:p>
            <a:pPr eaLnBrk="1" hangingPunct="1"/>
            <a:r>
              <a:rPr lang="en-US" altLang="en-US" dirty="0">
                <a:latin typeface="Arial" panose="020B0604020202020204" pitchFamily="34" charset="0"/>
                <a:cs typeface="Arial" panose="020B0604020202020204" pitchFamily="34" charset="0"/>
              </a:rPr>
              <a:t>A nucleus has spin if it has either an odd number of protons or neutrons. </a:t>
            </a:r>
          </a:p>
        </p:txBody>
      </p:sp>
      <p:pic>
        <p:nvPicPr>
          <p:cNvPr id="25603" name="Picture 5">
            <a:extLst>
              <a:ext uri="{FF2B5EF4-FFF2-40B4-BE49-F238E27FC236}">
                <a16:creationId xmlns:a16="http://schemas.microsoft.com/office/drawing/2014/main" id="{4B5171BB-ADD5-49AA-959B-3873E92BC7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9667" y="1679499"/>
            <a:ext cx="6071152" cy="394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6">
            <a:extLst>
              <a:ext uri="{FF2B5EF4-FFF2-40B4-BE49-F238E27FC236}">
                <a16:creationId xmlns:a16="http://schemas.microsoft.com/office/drawing/2014/main" id="{0F0E623B-C3B6-4E3E-858F-C6E7F6ACCF8E}"/>
              </a:ext>
            </a:extLst>
          </p:cNvPr>
          <p:cNvSpPr>
            <a:spLocks noChangeArrowheads="1"/>
          </p:cNvSpPr>
          <p:nvPr/>
        </p:nvSpPr>
        <p:spPr bwMode="auto">
          <a:xfrm>
            <a:off x="641350" y="5835650"/>
            <a:ext cx="8359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nb-NO" altLang="en-US" sz="1600">
                <a:hlinkClick r:id="rId4"/>
              </a:rPr>
              <a:t>http://www.bruker-nmr.de/guide/eNMR/chem/NMRnuclei.html</a:t>
            </a:r>
            <a:endParaRPr lang="en-US" altLang="en-US" sz="1600"/>
          </a:p>
        </p:txBody>
      </p:sp>
      <p:sp>
        <p:nvSpPr>
          <p:cNvPr id="3" name="Footer Placeholder 2">
            <a:extLst>
              <a:ext uri="{FF2B5EF4-FFF2-40B4-BE49-F238E27FC236}">
                <a16:creationId xmlns:a16="http://schemas.microsoft.com/office/drawing/2014/main" id="{A6F3E2D0-72CD-4082-BD2E-F348A531B8D2}"/>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CBBB91FF-AD82-4CC7-A827-948A9740DC48}"/>
              </a:ext>
            </a:extLst>
          </p:cNvPr>
          <p:cNvSpPr>
            <a:spLocks noGrp="1"/>
          </p:cNvSpPr>
          <p:nvPr>
            <p:ph type="sldNum" sz="quarter" idx="12"/>
          </p:nvPr>
        </p:nvSpPr>
        <p:spPr/>
        <p:txBody>
          <a:bodyPr/>
          <a:lstStyle/>
          <a:p>
            <a:pPr>
              <a:defRPr/>
            </a:pPr>
            <a:fld id="{F0717801-9C2A-4D39-A345-FFE34DD1CB73}" type="slidenum">
              <a:rPr lang="en-US" altLang="en-US" smtClean="0"/>
              <a:pPr>
                <a:defRPr/>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12">
            <a:extLst>
              <a:ext uri="{FF2B5EF4-FFF2-40B4-BE49-F238E27FC236}">
                <a16:creationId xmlns:a16="http://schemas.microsoft.com/office/drawing/2014/main" id="{934D1736-802B-44D8-9113-B218C4A43A2D}"/>
              </a:ext>
            </a:extLst>
          </p:cNvPr>
          <p:cNvGrpSpPr>
            <a:grpSpLocks/>
          </p:cNvGrpSpPr>
          <p:nvPr/>
        </p:nvGrpSpPr>
        <p:grpSpPr bwMode="auto">
          <a:xfrm>
            <a:off x="7831138" y="4797133"/>
            <a:ext cx="2057400" cy="1406525"/>
            <a:chOff x="4254" y="3240"/>
            <a:chExt cx="1248" cy="960"/>
          </a:xfrm>
        </p:grpSpPr>
        <p:sp>
          <p:nvSpPr>
            <p:cNvPr id="22555" name="Rectangle 13">
              <a:extLst>
                <a:ext uri="{FF2B5EF4-FFF2-40B4-BE49-F238E27FC236}">
                  <a16:creationId xmlns:a16="http://schemas.microsoft.com/office/drawing/2014/main" id="{2525C188-173D-4C12-B265-C91EE601A5B4}"/>
                </a:ext>
              </a:extLst>
            </p:cNvPr>
            <p:cNvSpPr>
              <a:spLocks noChangeArrowheads="1"/>
            </p:cNvSpPr>
            <p:nvPr/>
          </p:nvSpPr>
          <p:spPr bwMode="auto">
            <a:xfrm>
              <a:off x="4254" y="3240"/>
              <a:ext cx="1248" cy="960"/>
            </a:xfrm>
            <a:prstGeom prst="rect">
              <a:avLst/>
            </a:prstGeom>
            <a:solidFill>
              <a:srgbClr val="000000"/>
            </a:solidFill>
            <a:ln w="9525">
              <a:solidFill>
                <a:srgbClr val="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pic>
          <p:nvPicPr>
            <p:cNvPr id="22556" name="Picture 14" descr="BrainWeb Axial T1 image">
              <a:extLst>
                <a:ext uri="{FF2B5EF4-FFF2-40B4-BE49-F238E27FC236}">
                  <a16:creationId xmlns:a16="http://schemas.microsoft.com/office/drawing/2014/main" id="{0B328A35-5514-4253-96BD-C31FF09AD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807" b="11926"/>
            <a:stretch>
              <a:fillRect/>
            </a:stretch>
          </p:blipFill>
          <p:spPr bwMode="auto">
            <a:xfrm>
              <a:off x="4332" y="3288"/>
              <a:ext cx="109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31" name="Group 15">
            <a:extLst>
              <a:ext uri="{FF2B5EF4-FFF2-40B4-BE49-F238E27FC236}">
                <a16:creationId xmlns:a16="http://schemas.microsoft.com/office/drawing/2014/main" id="{D13450EB-83E1-436F-850C-BEC283A4763B}"/>
              </a:ext>
            </a:extLst>
          </p:cNvPr>
          <p:cNvGrpSpPr>
            <a:grpSpLocks/>
          </p:cNvGrpSpPr>
          <p:nvPr/>
        </p:nvGrpSpPr>
        <p:grpSpPr bwMode="auto">
          <a:xfrm>
            <a:off x="2919413" y="4797133"/>
            <a:ext cx="2057400" cy="1406525"/>
            <a:chOff x="1536" y="2592"/>
            <a:chExt cx="1248" cy="960"/>
          </a:xfrm>
        </p:grpSpPr>
        <p:sp>
          <p:nvSpPr>
            <p:cNvPr id="22553" name="Rectangle 16">
              <a:extLst>
                <a:ext uri="{FF2B5EF4-FFF2-40B4-BE49-F238E27FC236}">
                  <a16:creationId xmlns:a16="http://schemas.microsoft.com/office/drawing/2014/main" id="{79400832-F69B-4238-B2A8-915C2425033B}"/>
                </a:ext>
              </a:extLst>
            </p:cNvPr>
            <p:cNvSpPr>
              <a:spLocks noChangeArrowheads="1"/>
            </p:cNvSpPr>
            <p:nvPr/>
          </p:nvSpPr>
          <p:spPr bwMode="auto">
            <a:xfrm>
              <a:off x="1536" y="2592"/>
              <a:ext cx="1248" cy="960"/>
            </a:xfrm>
            <a:prstGeom prst="rect">
              <a:avLst/>
            </a:prstGeom>
            <a:solidFill>
              <a:srgbClr val="000000"/>
            </a:solidFill>
            <a:ln w="9525">
              <a:solidFill>
                <a:srgbClr val="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pic>
          <p:nvPicPr>
            <p:cNvPr id="22554" name="Picture 17" descr="BrainWeb Axial PD image">
              <a:extLst>
                <a:ext uri="{FF2B5EF4-FFF2-40B4-BE49-F238E27FC236}">
                  <a16:creationId xmlns:a16="http://schemas.microsoft.com/office/drawing/2014/main" id="{CA647EFC-CC73-4B50-914B-F1338116E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614" b="4453"/>
            <a:stretch>
              <a:fillRect/>
            </a:stretch>
          </p:blipFill>
          <p:spPr bwMode="auto">
            <a:xfrm>
              <a:off x="1618" y="2592"/>
              <a:ext cx="108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32" name="Group 18">
            <a:extLst>
              <a:ext uri="{FF2B5EF4-FFF2-40B4-BE49-F238E27FC236}">
                <a16:creationId xmlns:a16="http://schemas.microsoft.com/office/drawing/2014/main" id="{82E5655B-C8DF-4356-A6A6-503DFBC58131}"/>
              </a:ext>
            </a:extLst>
          </p:cNvPr>
          <p:cNvGrpSpPr>
            <a:grpSpLocks/>
          </p:cNvGrpSpPr>
          <p:nvPr/>
        </p:nvGrpSpPr>
        <p:grpSpPr bwMode="auto">
          <a:xfrm>
            <a:off x="5381625" y="4800308"/>
            <a:ext cx="2057400" cy="1406525"/>
            <a:chOff x="2897" y="2880"/>
            <a:chExt cx="1248" cy="960"/>
          </a:xfrm>
        </p:grpSpPr>
        <p:sp>
          <p:nvSpPr>
            <p:cNvPr id="22551" name="Rectangle 19">
              <a:extLst>
                <a:ext uri="{FF2B5EF4-FFF2-40B4-BE49-F238E27FC236}">
                  <a16:creationId xmlns:a16="http://schemas.microsoft.com/office/drawing/2014/main" id="{787AC99B-2E8A-4FA2-90DC-7A21665F1BEA}"/>
                </a:ext>
              </a:extLst>
            </p:cNvPr>
            <p:cNvSpPr>
              <a:spLocks noChangeArrowheads="1"/>
            </p:cNvSpPr>
            <p:nvPr/>
          </p:nvSpPr>
          <p:spPr bwMode="auto">
            <a:xfrm>
              <a:off x="2897" y="2880"/>
              <a:ext cx="1248" cy="960"/>
            </a:xfrm>
            <a:prstGeom prst="rect">
              <a:avLst/>
            </a:prstGeom>
            <a:solidFill>
              <a:srgbClr val="000000"/>
            </a:solidFill>
            <a:ln w="9525">
              <a:solidFill>
                <a:srgbClr val="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pic>
          <p:nvPicPr>
            <p:cNvPr id="22552" name="Picture 20" descr="BrainWeb Axial T2 image">
              <a:extLst>
                <a:ext uri="{FF2B5EF4-FFF2-40B4-BE49-F238E27FC236}">
                  <a16:creationId xmlns:a16="http://schemas.microsoft.com/office/drawing/2014/main" id="{9D00160F-7444-4E71-A000-8E15586231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9644" b="4964"/>
            <a:stretch>
              <a:fillRect/>
            </a:stretch>
          </p:blipFill>
          <p:spPr bwMode="auto">
            <a:xfrm>
              <a:off x="2981" y="2928"/>
              <a:ext cx="1081"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51" name="Group 39">
            <a:extLst>
              <a:ext uri="{FF2B5EF4-FFF2-40B4-BE49-F238E27FC236}">
                <a16:creationId xmlns:a16="http://schemas.microsoft.com/office/drawing/2014/main" id="{6B5DEAD9-9994-4D3C-B22B-BAFC7B40E0FF}"/>
              </a:ext>
            </a:extLst>
          </p:cNvPr>
          <p:cNvGrpSpPr>
            <a:grpSpLocks/>
          </p:cNvGrpSpPr>
          <p:nvPr/>
        </p:nvGrpSpPr>
        <p:grpSpPr bwMode="auto">
          <a:xfrm>
            <a:off x="2828925" y="4662195"/>
            <a:ext cx="7148513" cy="1677988"/>
            <a:chOff x="1584" y="3072"/>
            <a:chExt cx="4003" cy="1057"/>
          </a:xfrm>
        </p:grpSpPr>
        <p:pic>
          <p:nvPicPr>
            <p:cNvPr id="22548" name="Picture 36" descr="rainbow_cmapG">
              <a:extLst>
                <a:ext uri="{FF2B5EF4-FFF2-40B4-BE49-F238E27FC236}">
                  <a16:creationId xmlns:a16="http://schemas.microsoft.com/office/drawing/2014/main" id="{1369F39A-8855-403C-A7B3-F17C88CAEE91}"/>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l="290" b="30507"/>
            <a:stretch>
              <a:fillRect/>
            </a:stretch>
          </p:blipFill>
          <p:spPr bwMode="auto">
            <a:xfrm>
              <a:off x="2963" y="3074"/>
              <a:ext cx="1252"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37" descr="rainbow_cmapB">
              <a:extLst>
                <a:ext uri="{FF2B5EF4-FFF2-40B4-BE49-F238E27FC236}">
                  <a16:creationId xmlns:a16="http://schemas.microsoft.com/office/drawing/2014/main" id="{859E977E-F02A-4B09-8A5E-FE67D1F182D2}"/>
                </a:ext>
              </a:extLst>
            </p:cNvPr>
            <p:cNvPicPr>
              <a:picLocks noChangeAspect="1" noChangeArrowheads="1"/>
            </p:cNvPicPr>
            <p:nvPr/>
          </p:nvPicPr>
          <p:blipFill>
            <a:blip r:embed="rId7">
              <a:lum bright="34000" contrast="48000"/>
              <a:grayscl/>
              <a:extLst>
                <a:ext uri="{28A0092B-C50C-407E-A947-70E740481C1C}">
                  <a14:useLocalDpi xmlns:a14="http://schemas.microsoft.com/office/drawing/2010/main" val="0"/>
                </a:ext>
              </a:extLst>
            </a:blip>
            <a:srcRect l="627" b="30460"/>
            <a:stretch>
              <a:fillRect/>
            </a:stretch>
          </p:blipFill>
          <p:spPr bwMode="auto">
            <a:xfrm>
              <a:off x="4336" y="3072"/>
              <a:ext cx="1251" cy="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0" name="Picture 38" descr="rainbow_cmapR">
              <a:extLst>
                <a:ext uri="{FF2B5EF4-FFF2-40B4-BE49-F238E27FC236}">
                  <a16:creationId xmlns:a16="http://schemas.microsoft.com/office/drawing/2014/main" id="{3C1E7C19-2A25-47DC-961B-75B5C148B789}"/>
                </a:ext>
              </a:extLst>
            </p:cNvPr>
            <p:cNvPicPr>
              <a:picLocks noChangeAspect="1" noChangeArrowheads="1"/>
            </p:cNvPicPr>
            <p:nvPr/>
          </p:nvPicPr>
          <p:blipFill>
            <a:blip r:embed="rId8">
              <a:lum bright="12000" contrast="12000"/>
              <a:grayscl/>
              <a:extLst>
                <a:ext uri="{28A0092B-C50C-407E-A947-70E740481C1C}">
                  <a14:useLocalDpi xmlns:a14="http://schemas.microsoft.com/office/drawing/2010/main" val="0"/>
                </a:ext>
              </a:extLst>
            </a:blip>
            <a:srcRect l="255" b="30475"/>
            <a:stretch>
              <a:fillRect/>
            </a:stretch>
          </p:blipFill>
          <p:spPr bwMode="auto">
            <a:xfrm>
              <a:off x="1584" y="3072"/>
              <a:ext cx="1254" cy="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4" name="Rectangle 2">
            <a:extLst>
              <a:ext uri="{FF2B5EF4-FFF2-40B4-BE49-F238E27FC236}">
                <a16:creationId xmlns:a16="http://schemas.microsoft.com/office/drawing/2014/main" id="{1650F857-AEA5-4F9F-B943-4B5ABDE7E3F7}"/>
              </a:ext>
            </a:extLst>
          </p:cNvPr>
          <p:cNvSpPr>
            <a:spLocks noGrp="1"/>
          </p:cNvSpPr>
          <p:nvPr>
            <p:ph type="title"/>
          </p:nvPr>
        </p:nvSpPr>
        <p:spPr>
          <a:xfrm>
            <a:off x="514350" y="381000"/>
            <a:ext cx="9258300" cy="1066800"/>
          </a:xfrm>
        </p:spPr>
        <p:txBody>
          <a:bodyPr/>
          <a:lstStyle/>
          <a:p>
            <a:pPr eaLnBrk="1" hangingPunct="1"/>
            <a:r>
              <a:rPr lang="en-US" altLang="en-US" sz="2400" dirty="0">
                <a:latin typeface="Arial" panose="020B0604020202020204" pitchFamily="34" charset="0"/>
                <a:cs typeface="Arial" panose="020B0604020202020204" pitchFamily="34" charset="0"/>
              </a:rPr>
              <a:t>The MRI pulse sequence acts as a filter that selects the information that we are interested in measuring.</a:t>
            </a:r>
          </a:p>
        </p:txBody>
      </p:sp>
      <p:sp>
        <p:nvSpPr>
          <p:cNvPr id="22535" name="Text Box 8">
            <a:extLst>
              <a:ext uri="{FF2B5EF4-FFF2-40B4-BE49-F238E27FC236}">
                <a16:creationId xmlns:a16="http://schemas.microsoft.com/office/drawing/2014/main" id="{FE66370D-2F95-48C0-8731-91A2CBB11A2B}"/>
              </a:ext>
            </a:extLst>
          </p:cNvPr>
          <p:cNvSpPr txBox="1">
            <a:spLocks noChangeArrowheads="1"/>
          </p:cNvSpPr>
          <p:nvPr/>
        </p:nvSpPr>
        <p:spPr bwMode="auto">
          <a:xfrm>
            <a:off x="709613" y="1461795"/>
            <a:ext cx="11842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t>Tissue </a:t>
            </a:r>
          </a:p>
          <a:p>
            <a:pPr>
              <a:lnSpc>
                <a:spcPct val="85000"/>
              </a:lnSpc>
              <a:spcBef>
                <a:spcPct val="80000"/>
              </a:spcBef>
              <a:buClr>
                <a:schemeClr val="bg1"/>
              </a:buClr>
              <a:buFont typeface="Times New Roman" panose="02020603050405020304" pitchFamily="18" charset="0"/>
              <a:buChar char="•"/>
            </a:pPr>
            <a:r>
              <a:rPr lang="en-US" altLang="en-US" sz="1600"/>
              <a:t>Properties</a:t>
            </a:r>
          </a:p>
        </p:txBody>
      </p:sp>
      <p:sp>
        <p:nvSpPr>
          <p:cNvPr id="22536" name="Text Box 9">
            <a:extLst>
              <a:ext uri="{FF2B5EF4-FFF2-40B4-BE49-F238E27FC236}">
                <a16:creationId xmlns:a16="http://schemas.microsoft.com/office/drawing/2014/main" id="{99380615-BF35-460A-AC23-067B402876A0}"/>
              </a:ext>
            </a:extLst>
          </p:cNvPr>
          <p:cNvSpPr txBox="1">
            <a:spLocks noChangeArrowheads="1"/>
          </p:cNvSpPr>
          <p:nvPr/>
        </p:nvSpPr>
        <p:spPr bwMode="auto">
          <a:xfrm>
            <a:off x="3319463" y="1484020"/>
            <a:ext cx="92868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t>Proton </a:t>
            </a:r>
          </a:p>
          <a:p>
            <a:pPr>
              <a:lnSpc>
                <a:spcPct val="85000"/>
              </a:lnSpc>
              <a:spcBef>
                <a:spcPct val="80000"/>
              </a:spcBef>
              <a:buClr>
                <a:schemeClr val="bg1"/>
              </a:buClr>
              <a:buFont typeface="Times New Roman" panose="02020603050405020304" pitchFamily="18" charset="0"/>
              <a:buChar char="•"/>
            </a:pPr>
            <a:r>
              <a:rPr lang="en-US" altLang="en-US" sz="1600"/>
              <a:t>Density</a:t>
            </a:r>
          </a:p>
        </p:txBody>
      </p:sp>
      <p:sp>
        <p:nvSpPr>
          <p:cNvPr id="22537" name="AutoShape 22">
            <a:extLst>
              <a:ext uri="{FF2B5EF4-FFF2-40B4-BE49-F238E27FC236}">
                <a16:creationId xmlns:a16="http://schemas.microsoft.com/office/drawing/2014/main" id="{0DB3CA78-3E42-482A-BD79-9B6CE7642FF4}"/>
              </a:ext>
            </a:extLst>
          </p:cNvPr>
          <p:cNvSpPr>
            <a:spLocks noChangeArrowheads="1"/>
          </p:cNvSpPr>
          <p:nvPr/>
        </p:nvSpPr>
        <p:spPr bwMode="auto">
          <a:xfrm rot="5400000">
            <a:off x="3690144" y="3996239"/>
            <a:ext cx="595312" cy="546100"/>
          </a:xfrm>
          <a:prstGeom prst="rightArrow">
            <a:avLst>
              <a:gd name="adj1" fmla="val 50000"/>
              <a:gd name="adj2" fmla="val 30639"/>
            </a:avLst>
          </a:prstGeom>
          <a:solidFill>
            <a:srgbClr val="FF0000"/>
          </a:solidFill>
          <a:ln w="28575">
            <a:solidFill>
              <a:srgbClr val="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sp>
        <p:nvSpPr>
          <p:cNvPr id="22538" name="Text Box 10">
            <a:extLst>
              <a:ext uri="{FF2B5EF4-FFF2-40B4-BE49-F238E27FC236}">
                <a16:creationId xmlns:a16="http://schemas.microsoft.com/office/drawing/2014/main" id="{69C76A4A-A9BA-4CB7-AEF1-D14FA28BC881}"/>
              </a:ext>
            </a:extLst>
          </p:cNvPr>
          <p:cNvSpPr txBox="1">
            <a:spLocks noChangeArrowheads="1"/>
          </p:cNvSpPr>
          <p:nvPr/>
        </p:nvSpPr>
        <p:spPr bwMode="auto">
          <a:xfrm>
            <a:off x="5683250" y="1479258"/>
            <a:ext cx="11080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t>T2 </a:t>
            </a:r>
          </a:p>
          <a:p>
            <a:pPr>
              <a:lnSpc>
                <a:spcPct val="85000"/>
              </a:lnSpc>
              <a:spcBef>
                <a:spcPct val="80000"/>
              </a:spcBef>
              <a:buClr>
                <a:schemeClr val="bg1"/>
              </a:buClr>
              <a:buFont typeface="Times New Roman" panose="02020603050405020304" pitchFamily="18" charset="0"/>
              <a:buChar char="•"/>
            </a:pPr>
            <a:r>
              <a:rPr lang="en-US" altLang="en-US" sz="1600"/>
              <a:t>Weighted</a:t>
            </a:r>
          </a:p>
        </p:txBody>
      </p:sp>
      <p:sp>
        <p:nvSpPr>
          <p:cNvPr id="22539" name="AutoShape 23">
            <a:extLst>
              <a:ext uri="{FF2B5EF4-FFF2-40B4-BE49-F238E27FC236}">
                <a16:creationId xmlns:a16="http://schemas.microsoft.com/office/drawing/2014/main" id="{69980D0F-A150-4AE4-A5DF-6949459F66BC}"/>
              </a:ext>
            </a:extLst>
          </p:cNvPr>
          <p:cNvSpPr>
            <a:spLocks noChangeArrowheads="1"/>
          </p:cNvSpPr>
          <p:nvPr/>
        </p:nvSpPr>
        <p:spPr bwMode="auto">
          <a:xfrm rot="5400000">
            <a:off x="6144419" y="3996239"/>
            <a:ext cx="595312" cy="546100"/>
          </a:xfrm>
          <a:prstGeom prst="rightArrow">
            <a:avLst>
              <a:gd name="adj1" fmla="val 50000"/>
              <a:gd name="adj2" fmla="val 30639"/>
            </a:avLst>
          </a:prstGeom>
          <a:solidFill>
            <a:srgbClr val="00FF00"/>
          </a:solidFill>
          <a:ln w="28575">
            <a:solidFill>
              <a:srgbClr val="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pic>
        <p:nvPicPr>
          <p:cNvPr id="22540" name="Picture 7" descr="rainbow_cmap">
            <a:extLst>
              <a:ext uri="{FF2B5EF4-FFF2-40B4-BE49-F238E27FC236}">
                <a16:creationId xmlns:a16="http://schemas.microsoft.com/office/drawing/2014/main" id="{E21DB96D-B108-4A80-9666-037B516E3F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7" b="30322"/>
          <a:stretch>
            <a:fillRect/>
          </a:stretch>
        </p:blipFill>
        <p:spPr bwMode="auto">
          <a:xfrm>
            <a:off x="311150" y="2150770"/>
            <a:ext cx="2220913"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5" descr="rainbow_cmapR">
            <a:extLst>
              <a:ext uri="{FF2B5EF4-FFF2-40B4-BE49-F238E27FC236}">
                <a16:creationId xmlns:a16="http://schemas.microsoft.com/office/drawing/2014/main" id="{83F8CDD9-0949-4C50-A3A4-E6FF479650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55" b="30475"/>
          <a:stretch>
            <a:fillRect/>
          </a:stretch>
        </p:blipFill>
        <p:spPr bwMode="auto">
          <a:xfrm>
            <a:off x="2786063" y="2146008"/>
            <a:ext cx="2239962"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4" descr="rainbow_cmapG">
            <a:extLst>
              <a:ext uri="{FF2B5EF4-FFF2-40B4-BE49-F238E27FC236}">
                <a16:creationId xmlns:a16="http://schemas.microsoft.com/office/drawing/2014/main" id="{AF30F1F1-151C-4819-A94C-B8F9574AA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90" b="30507"/>
          <a:stretch>
            <a:fillRect/>
          </a:stretch>
        </p:blipFill>
        <p:spPr bwMode="auto">
          <a:xfrm>
            <a:off x="5259388" y="2149183"/>
            <a:ext cx="2236787"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3" descr="rainbow_cmapB">
            <a:extLst>
              <a:ext uri="{FF2B5EF4-FFF2-40B4-BE49-F238E27FC236}">
                <a16:creationId xmlns:a16="http://schemas.microsoft.com/office/drawing/2014/main" id="{EC7F0ED2-7AB1-404B-85BC-8007FCBE95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45" b="30475"/>
          <a:stretch>
            <a:fillRect/>
          </a:stretch>
        </p:blipFill>
        <p:spPr bwMode="auto">
          <a:xfrm>
            <a:off x="7710488" y="2146008"/>
            <a:ext cx="2235200"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4" name="Text Box 11">
            <a:extLst>
              <a:ext uri="{FF2B5EF4-FFF2-40B4-BE49-F238E27FC236}">
                <a16:creationId xmlns:a16="http://schemas.microsoft.com/office/drawing/2014/main" id="{FEC73F37-BF36-4B5E-907C-0E52D89A679D}"/>
              </a:ext>
            </a:extLst>
          </p:cNvPr>
          <p:cNvSpPr txBox="1">
            <a:spLocks noChangeArrowheads="1"/>
          </p:cNvSpPr>
          <p:nvPr/>
        </p:nvSpPr>
        <p:spPr bwMode="auto">
          <a:xfrm>
            <a:off x="8177213" y="1512595"/>
            <a:ext cx="11080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t>T1 </a:t>
            </a:r>
          </a:p>
          <a:p>
            <a:pPr>
              <a:lnSpc>
                <a:spcPct val="85000"/>
              </a:lnSpc>
              <a:spcBef>
                <a:spcPct val="80000"/>
              </a:spcBef>
              <a:buClr>
                <a:schemeClr val="bg1"/>
              </a:buClr>
              <a:buFont typeface="Times New Roman" panose="02020603050405020304" pitchFamily="18" charset="0"/>
              <a:buChar char="•"/>
            </a:pPr>
            <a:r>
              <a:rPr lang="en-US" altLang="en-US" sz="1600"/>
              <a:t>Weighted</a:t>
            </a:r>
          </a:p>
        </p:txBody>
      </p:sp>
      <p:sp>
        <p:nvSpPr>
          <p:cNvPr id="22545" name="AutoShape 24">
            <a:extLst>
              <a:ext uri="{FF2B5EF4-FFF2-40B4-BE49-F238E27FC236}">
                <a16:creationId xmlns:a16="http://schemas.microsoft.com/office/drawing/2014/main" id="{32FD0F40-AD1A-4900-B9B3-04C18C2BC8AE}"/>
              </a:ext>
            </a:extLst>
          </p:cNvPr>
          <p:cNvSpPr>
            <a:spLocks noChangeArrowheads="1"/>
          </p:cNvSpPr>
          <p:nvPr/>
        </p:nvSpPr>
        <p:spPr bwMode="auto">
          <a:xfrm rot="5400000">
            <a:off x="8544719" y="3996239"/>
            <a:ext cx="595312" cy="546100"/>
          </a:xfrm>
          <a:prstGeom prst="rightArrow">
            <a:avLst>
              <a:gd name="adj1" fmla="val 50000"/>
              <a:gd name="adj2" fmla="val 30639"/>
            </a:avLst>
          </a:prstGeom>
          <a:solidFill>
            <a:srgbClr val="0033CC"/>
          </a:solidFill>
          <a:ln w="28575">
            <a:solidFill>
              <a:srgbClr val="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pic>
        <p:nvPicPr>
          <p:cNvPr id="22546" name="Picture 34" descr="rainbow_cmap">
            <a:extLst>
              <a:ext uri="{FF2B5EF4-FFF2-40B4-BE49-F238E27FC236}">
                <a16:creationId xmlns:a16="http://schemas.microsoft.com/office/drawing/2014/main" id="{5E0C8835-C9B9-4394-A142-195D0BE2138C}"/>
              </a:ext>
            </a:extLst>
          </p:cNvPr>
          <p:cNvPicPr>
            <a:picLocks noChangeAspect="1" noChangeArrowheads="1"/>
          </p:cNvPicPr>
          <p:nvPr/>
        </p:nvPicPr>
        <p:blipFill>
          <a:blip r:embed="rId9">
            <a:grayscl/>
            <a:extLst>
              <a:ext uri="{28A0092B-C50C-407E-A947-70E740481C1C}">
                <a14:useLocalDpi xmlns:a14="http://schemas.microsoft.com/office/drawing/2010/main" val="0"/>
              </a:ext>
            </a:extLst>
          </a:blip>
          <a:srcRect l="627" b="30322"/>
          <a:stretch>
            <a:fillRect/>
          </a:stretch>
        </p:blipFill>
        <p:spPr bwMode="auto">
          <a:xfrm>
            <a:off x="342900" y="4666958"/>
            <a:ext cx="2220913"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7" name="Text Box 40">
            <a:extLst>
              <a:ext uri="{FF2B5EF4-FFF2-40B4-BE49-F238E27FC236}">
                <a16:creationId xmlns:a16="http://schemas.microsoft.com/office/drawing/2014/main" id="{372F94AA-8358-4827-835D-7C58EBC48248}"/>
              </a:ext>
            </a:extLst>
          </p:cNvPr>
          <p:cNvSpPr txBox="1">
            <a:spLocks noChangeArrowheads="1"/>
          </p:cNvSpPr>
          <p:nvPr/>
        </p:nvSpPr>
        <p:spPr bwMode="auto">
          <a:xfrm>
            <a:off x="1690688" y="4020845"/>
            <a:ext cx="1736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t>Pulse Sequence</a:t>
            </a:r>
          </a:p>
        </p:txBody>
      </p:sp>
      <p:sp>
        <p:nvSpPr>
          <p:cNvPr id="3" name="Footer Placeholder 2">
            <a:extLst>
              <a:ext uri="{FF2B5EF4-FFF2-40B4-BE49-F238E27FC236}">
                <a16:creationId xmlns:a16="http://schemas.microsoft.com/office/drawing/2014/main" id="{621686EF-983E-4D68-918C-41AAA2029F54}"/>
              </a:ext>
            </a:extLst>
          </p:cNvPr>
          <p:cNvSpPr>
            <a:spLocks noGrp="1"/>
          </p:cNvSpPr>
          <p:nvPr>
            <p:ph type="ftr" sz="quarter" idx="11"/>
          </p:nvPr>
        </p:nvSpPr>
        <p:spPr>
          <a:xfrm>
            <a:off x="3514725" y="6412337"/>
            <a:ext cx="3257550" cy="365125"/>
          </a:xfrm>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E4DC1445-21E8-4086-9B59-C1357BE74E58}"/>
              </a:ext>
            </a:extLst>
          </p:cNvPr>
          <p:cNvSpPr>
            <a:spLocks noGrp="1"/>
          </p:cNvSpPr>
          <p:nvPr>
            <p:ph type="sldNum" sz="quarter" idx="12"/>
          </p:nvPr>
        </p:nvSpPr>
        <p:spPr/>
        <p:txBody>
          <a:bodyPr/>
          <a:lstStyle/>
          <a:p>
            <a:pPr>
              <a:defRPr/>
            </a:pPr>
            <a:fld id="{F0717801-9C2A-4D39-A345-FFE34DD1CB73}" type="slidenum">
              <a:rPr lang="en-US" altLang="en-US" smtClean="0"/>
              <a:pPr>
                <a:defRPr/>
              </a:pPr>
              <a:t>30</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2000"/>
                                        <p:tgtEl>
                                          <p:spTgt spid="38951"/>
                                        </p:tgtEl>
                                      </p:cBhvr>
                                    </p:animEffect>
                                    <p:set>
                                      <p:cBhvr>
                                        <p:cTn id="7" dur="1" fill="hold">
                                          <p:stCondLst>
                                            <p:cond delay="1999"/>
                                          </p:stCondLst>
                                        </p:cTn>
                                        <p:tgtEl>
                                          <p:spTgt spid="389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8F4E3F-FAB8-43D4-B8FB-C43127F5EE16}"/>
              </a:ext>
            </a:extLst>
          </p:cNvPr>
          <p:cNvSpPr>
            <a:spLocks noGrp="1"/>
          </p:cNvSpPr>
          <p:nvPr>
            <p:ph type="ftr" sz="quarter" idx="11"/>
          </p:nvPr>
        </p:nvSpPr>
        <p:spPr/>
        <p:txBody>
          <a:bodyPr/>
          <a:lstStyle/>
          <a:p>
            <a:pPr>
              <a:defRPr/>
            </a:pPr>
            <a:r>
              <a:rPr lang="en-US"/>
              <a:t>Lecture 18:  Introduction to MRI Principle</a:t>
            </a:r>
          </a:p>
        </p:txBody>
      </p:sp>
      <p:sp>
        <p:nvSpPr>
          <p:cNvPr id="7" name="Rectangle 2">
            <a:extLst>
              <a:ext uri="{FF2B5EF4-FFF2-40B4-BE49-F238E27FC236}">
                <a16:creationId xmlns:a16="http://schemas.microsoft.com/office/drawing/2014/main" id="{28D8E390-1EF6-4252-888A-C35575914A6C}"/>
              </a:ext>
            </a:extLst>
          </p:cNvPr>
          <p:cNvSpPr txBox="1">
            <a:spLocks noChangeArrowheads="1"/>
          </p:cNvSpPr>
          <p:nvPr/>
        </p:nvSpPr>
        <p:spPr>
          <a:xfrm>
            <a:off x="514350" y="381000"/>
            <a:ext cx="9258300" cy="685800"/>
          </a:xfrm>
          <a:prstGeom prst="rect">
            <a:avLst/>
          </a:prstGeom>
        </p:spPr>
        <p:txBody>
          <a:bodyPr rtlCol="0">
            <a:normAutofit fontScale="75000" lnSpcReduction="20000"/>
          </a:bodyPr>
          <a:lstStyle>
            <a:lvl1pPr algn="l" defTabSz="457200" rtl="0" eaLnBrk="0" fontAlgn="base" hangingPunct="0">
              <a:spcBef>
                <a:spcPct val="0"/>
              </a:spcBef>
              <a:spcAft>
                <a:spcPct val="0"/>
              </a:spcAft>
              <a:defRPr sz="2800" kern="1200">
                <a:solidFill>
                  <a:schemeClr val="tx1"/>
                </a:solidFill>
                <a:latin typeface="Arial"/>
                <a:ea typeface="ＭＳ Ｐゴシック" panose="020B0600070205080204" pitchFamily="34" charset="-128"/>
                <a:cs typeface="Arial"/>
              </a:defRPr>
            </a:lvl1pPr>
            <a:lvl2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algn="l" defTabSz="457200" rtl="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4572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9144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13716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1828800" algn="l" defTabSz="457200" rtl="0" fontAlgn="base">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fontAlgn="auto" hangingPunct="1">
              <a:spcAft>
                <a:spcPts val="0"/>
              </a:spcAft>
              <a:defRPr/>
            </a:pPr>
            <a:r>
              <a:rPr lang="en-US" sz="4000">
                <a:ea typeface="+mj-ea"/>
              </a:rPr>
              <a:t>All imaging devices have three things in common</a:t>
            </a:r>
            <a:endParaRPr lang="en-US" sz="4000" dirty="0">
              <a:ea typeface="+mj-ea"/>
            </a:endParaRPr>
          </a:p>
        </p:txBody>
      </p:sp>
      <p:sp>
        <p:nvSpPr>
          <p:cNvPr id="8" name="Rectangle 3">
            <a:extLst>
              <a:ext uri="{FF2B5EF4-FFF2-40B4-BE49-F238E27FC236}">
                <a16:creationId xmlns:a16="http://schemas.microsoft.com/office/drawing/2014/main" id="{A08AE743-6EA9-41DC-AF9B-BAB88C6B3D6F}"/>
              </a:ext>
            </a:extLst>
          </p:cNvPr>
          <p:cNvSpPr txBox="1">
            <a:spLocks/>
          </p:cNvSpPr>
          <p:nvPr/>
        </p:nvSpPr>
        <p:spPr>
          <a:xfrm>
            <a:off x="328613" y="1752600"/>
            <a:ext cx="5529262" cy="4064000"/>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Arial"/>
                <a:ea typeface="ＭＳ Ｐゴシック" panose="020B0600070205080204"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Arial"/>
                <a:ea typeface="ＭＳ Ｐゴシック" panose="020B0600070205080204"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Arial"/>
                <a:ea typeface="ＭＳ Ｐゴシック" panose="020B0600070205080204" pitchFamily="34" charset="-128"/>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anose="020B0600070205080204" pitchFamily="34" charset="-128"/>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r>
              <a:rPr lang="en-US" altLang="en-US">
                <a:latin typeface="Arial" panose="020B0604020202020204" pitchFamily="34" charset="0"/>
                <a:cs typeface="Arial" panose="020B0604020202020204" pitchFamily="34" charset="0"/>
              </a:rPr>
              <a:t>An energy</a:t>
            </a:r>
            <a:r>
              <a:rPr lang="en-US" altLang="en-US">
                <a:solidFill>
                  <a:srgbClr val="FF0000"/>
                </a:solidFill>
                <a:latin typeface="Arial" panose="020B0604020202020204" pitchFamily="34" charset="0"/>
                <a:cs typeface="Arial" panose="020B0604020202020204" pitchFamily="34" charset="0"/>
              </a:rPr>
              <a:t> source</a:t>
            </a:r>
          </a:p>
          <a:p>
            <a:pPr lvl="1" eaLnBrk="1" hangingPunct="1"/>
            <a:r>
              <a:rPr lang="en-US" altLang="en-US">
                <a:latin typeface="Arial" panose="020B0604020202020204" pitchFamily="34" charset="0"/>
                <a:cs typeface="Arial" panose="020B0604020202020204" pitchFamily="34" charset="0"/>
              </a:rPr>
              <a:t>An </a:t>
            </a:r>
            <a:r>
              <a:rPr lang="en-US" altLang="en-US">
                <a:solidFill>
                  <a:srgbClr val="00FF00"/>
                </a:solidFill>
                <a:latin typeface="Arial" panose="020B0604020202020204" pitchFamily="34" charset="0"/>
                <a:cs typeface="Arial" panose="020B0604020202020204" pitchFamily="34" charset="0"/>
              </a:rPr>
              <a:t>object</a:t>
            </a:r>
            <a:r>
              <a:rPr lang="en-US" altLang="en-US">
                <a:latin typeface="Arial" panose="020B0604020202020204" pitchFamily="34" charset="0"/>
                <a:cs typeface="Arial" panose="020B0604020202020204" pitchFamily="34" charset="0"/>
              </a:rPr>
              <a:t> which alters the energy source</a:t>
            </a:r>
          </a:p>
          <a:p>
            <a:pPr lvl="1" eaLnBrk="1" hangingPunct="1"/>
            <a:r>
              <a:rPr lang="en-US" altLang="en-US">
                <a:latin typeface="Arial" panose="020B0604020202020204" pitchFamily="34" charset="0"/>
                <a:cs typeface="Arial" panose="020B0604020202020204" pitchFamily="34" charset="0"/>
              </a:rPr>
              <a:t>A </a:t>
            </a:r>
            <a:r>
              <a:rPr lang="en-US" altLang="en-US">
                <a:solidFill>
                  <a:schemeClr val="hlink"/>
                </a:solidFill>
                <a:latin typeface="Arial" panose="020B0604020202020204" pitchFamily="34" charset="0"/>
                <a:cs typeface="Arial" panose="020B0604020202020204" pitchFamily="34" charset="0"/>
              </a:rPr>
              <a:t>detector</a:t>
            </a:r>
            <a:r>
              <a:rPr lang="en-US" altLang="en-US">
                <a:latin typeface="Arial" panose="020B0604020202020204" pitchFamily="34" charset="0"/>
                <a:cs typeface="Arial" panose="020B0604020202020204" pitchFamily="34" charset="0"/>
              </a:rPr>
              <a:t> which measures the altered energy source intensity and position. </a:t>
            </a:r>
          </a:p>
        </p:txBody>
      </p:sp>
      <p:pic>
        <p:nvPicPr>
          <p:cNvPr id="9" name="Picture 4" descr="GE Scanner">
            <a:extLst>
              <a:ext uri="{FF2B5EF4-FFF2-40B4-BE49-F238E27FC236}">
                <a16:creationId xmlns:a16="http://schemas.microsoft.com/office/drawing/2014/main" id="{869DD6D5-D6E8-466E-90A1-E21B662FA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75" y="1865313"/>
            <a:ext cx="3762375"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335E7CB-FDD6-493A-916F-DE9A42D636BC}"/>
              </a:ext>
            </a:extLst>
          </p:cNvPr>
          <p:cNvSpPr>
            <a:spLocks noGrp="1"/>
          </p:cNvSpPr>
          <p:nvPr>
            <p:ph type="sldNum" sz="quarter" idx="12"/>
          </p:nvPr>
        </p:nvSpPr>
        <p:spPr/>
        <p:txBody>
          <a:bodyPr/>
          <a:lstStyle/>
          <a:p>
            <a:pPr>
              <a:defRPr/>
            </a:pPr>
            <a:fld id="{D713C094-A33E-4603-9F67-41B940E5D984}" type="slidenum">
              <a:rPr lang="en-US" altLang="en-US" smtClean="0"/>
              <a:pPr>
                <a:defRPr/>
              </a:pPr>
              <a:t>31</a:t>
            </a:fld>
            <a:endParaRPr lang="en-US" altLang="en-US"/>
          </a:p>
        </p:txBody>
      </p:sp>
    </p:spTree>
    <p:extLst>
      <p:ext uri="{BB962C8B-B14F-4D97-AF65-F5344CB8AC3E}">
        <p14:creationId xmlns:p14="http://schemas.microsoft.com/office/powerpoint/2010/main" val="2001240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15B95C5-223E-417B-897A-9DDD0FE7FDDF}"/>
              </a:ext>
            </a:extLst>
          </p:cNvPr>
          <p:cNvSpPr>
            <a:spLocks noGrp="1"/>
          </p:cNvSpPr>
          <p:nvPr>
            <p:ph type="title"/>
          </p:nvPr>
        </p:nvSpPr>
        <p:spPr/>
        <p:txBody>
          <a:bodyPr/>
          <a:lstStyle/>
          <a:p>
            <a:pPr eaLnBrk="1" hangingPunct="1"/>
            <a:r>
              <a:rPr lang="en-US" altLang="en-US" sz="2400" dirty="0">
                <a:latin typeface="Arial" panose="020B0604020202020204" pitchFamily="34" charset="0"/>
                <a:cs typeface="Arial" panose="020B0604020202020204" pitchFamily="34" charset="0"/>
              </a:rPr>
              <a:t>X-Ray scanners count the number of X-rays that pass through an object.</a:t>
            </a:r>
          </a:p>
        </p:txBody>
      </p:sp>
      <p:sp>
        <p:nvSpPr>
          <p:cNvPr id="14339" name="Rectangle 3">
            <a:extLst>
              <a:ext uri="{FF2B5EF4-FFF2-40B4-BE49-F238E27FC236}">
                <a16:creationId xmlns:a16="http://schemas.microsoft.com/office/drawing/2014/main" id="{FFBA69E4-2B19-484C-A5E8-760A9E6653CD}"/>
              </a:ext>
            </a:extLst>
          </p:cNvPr>
          <p:cNvSpPr>
            <a:spLocks noChangeArrowheads="1"/>
          </p:cNvSpPr>
          <p:nvPr/>
        </p:nvSpPr>
        <p:spPr bwMode="auto">
          <a:xfrm>
            <a:off x="685800" y="1549400"/>
            <a:ext cx="196850" cy="2162175"/>
          </a:xfrm>
          <a:prstGeom prst="rect">
            <a:avLst/>
          </a:prstGeom>
          <a:solidFill>
            <a:srgbClr val="FF0000"/>
          </a:solidFill>
          <a:ln w="381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solidFill>
                <a:srgbClr val="660066"/>
              </a:solidFill>
            </a:endParaRPr>
          </a:p>
        </p:txBody>
      </p:sp>
      <p:sp>
        <p:nvSpPr>
          <p:cNvPr id="14340" name="Rectangle 4">
            <a:extLst>
              <a:ext uri="{FF2B5EF4-FFF2-40B4-BE49-F238E27FC236}">
                <a16:creationId xmlns:a16="http://schemas.microsoft.com/office/drawing/2014/main" id="{4D54F5E2-AD5C-47A1-9CC8-748B8BFAF0EA}"/>
              </a:ext>
            </a:extLst>
          </p:cNvPr>
          <p:cNvSpPr>
            <a:spLocks noChangeArrowheads="1"/>
          </p:cNvSpPr>
          <p:nvPr/>
        </p:nvSpPr>
        <p:spPr bwMode="auto">
          <a:xfrm>
            <a:off x="685800" y="1535113"/>
            <a:ext cx="196850" cy="2162175"/>
          </a:xfrm>
          <a:prstGeom prst="rect">
            <a:avLst/>
          </a:prstGeom>
          <a:noFill/>
          <a:ln w="317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sp>
        <p:nvSpPr>
          <p:cNvPr id="14341" name="Line 5">
            <a:extLst>
              <a:ext uri="{FF2B5EF4-FFF2-40B4-BE49-F238E27FC236}">
                <a16:creationId xmlns:a16="http://schemas.microsoft.com/office/drawing/2014/main" id="{061CF51C-7C85-4C11-A5FD-482CED297BE0}"/>
              </a:ext>
            </a:extLst>
          </p:cNvPr>
          <p:cNvSpPr>
            <a:spLocks noChangeShapeType="1"/>
          </p:cNvSpPr>
          <p:nvPr/>
        </p:nvSpPr>
        <p:spPr bwMode="auto">
          <a:xfrm>
            <a:off x="1439863" y="1693863"/>
            <a:ext cx="698500" cy="0"/>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2" name="Freeform 6">
            <a:extLst>
              <a:ext uri="{FF2B5EF4-FFF2-40B4-BE49-F238E27FC236}">
                <a16:creationId xmlns:a16="http://schemas.microsoft.com/office/drawing/2014/main" id="{87FED080-9A5E-4A87-95DD-059F44CD2A1B}"/>
              </a:ext>
            </a:extLst>
          </p:cNvPr>
          <p:cNvSpPr>
            <a:spLocks/>
          </p:cNvSpPr>
          <p:nvPr/>
        </p:nvSpPr>
        <p:spPr bwMode="auto">
          <a:xfrm>
            <a:off x="2130425" y="1665288"/>
            <a:ext cx="87313" cy="55562"/>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43" name="Line 7">
            <a:extLst>
              <a:ext uri="{FF2B5EF4-FFF2-40B4-BE49-F238E27FC236}">
                <a16:creationId xmlns:a16="http://schemas.microsoft.com/office/drawing/2014/main" id="{78332A69-FFC8-45EA-AAFA-A80E5736CBA1}"/>
              </a:ext>
            </a:extLst>
          </p:cNvPr>
          <p:cNvSpPr>
            <a:spLocks noChangeShapeType="1"/>
          </p:cNvSpPr>
          <p:nvPr/>
        </p:nvSpPr>
        <p:spPr bwMode="auto">
          <a:xfrm>
            <a:off x="1439863" y="1836738"/>
            <a:ext cx="698500" cy="1587"/>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4" name="Freeform 8">
            <a:extLst>
              <a:ext uri="{FF2B5EF4-FFF2-40B4-BE49-F238E27FC236}">
                <a16:creationId xmlns:a16="http://schemas.microsoft.com/office/drawing/2014/main" id="{20E6FD40-8A7D-4E98-A438-91B1D57318F9}"/>
              </a:ext>
            </a:extLst>
          </p:cNvPr>
          <p:cNvSpPr>
            <a:spLocks/>
          </p:cNvSpPr>
          <p:nvPr/>
        </p:nvSpPr>
        <p:spPr bwMode="auto">
          <a:xfrm>
            <a:off x="2130425" y="1809750"/>
            <a:ext cx="87313" cy="55563"/>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45" name="Line 9">
            <a:extLst>
              <a:ext uri="{FF2B5EF4-FFF2-40B4-BE49-F238E27FC236}">
                <a16:creationId xmlns:a16="http://schemas.microsoft.com/office/drawing/2014/main" id="{46D1B1CF-3E04-41A5-A2DB-7C9276B4A817}"/>
              </a:ext>
            </a:extLst>
          </p:cNvPr>
          <p:cNvSpPr>
            <a:spLocks noChangeShapeType="1"/>
          </p:cNvSpPr>
          <p:nvPr/>
        </p:nvSpPr>
        <p:spPr bwMode="auto">
          <a:xfrm>
            <a:off x="1439863" y="1981200"/>
            <a:ext cx="698500" cy="1588"/>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6" name="Freeform 10">
            <a:extLst>
              <a:ext uri="{FF2B5EF4-FFF2-40B4-BE49-F238E27FC236}">
                <a16:creationId xmlns:a16="http://schemas.microsoft.com/office/drawing/2014/main" id="{7697A114-24EE-4C1F-BA06-B34B960553BA}"/>
              </a:ext>
            </a:extLst>
          </p:cNvPr>
          <p:cNvSpPr>
            <a:spLocks/>
          </p:cNvSpPr>
          <p:nvPr/>
        </p:nvSpPr>
        <p:spPr bwMode="auto">
          <a:xfrm>
            <a:off x="2130425" y="1952625"/>
            <a:ext cx="87313" cy="57150"/>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47" name="Line 11">
            <a:extLst>
              <a:ext uri="{FF2B5EF4-FFF2-40B4-BE49-F238E27FC236}">
                <a16:creationId xmlns:a16="http://schemas.microsoft.com/office/drawing/2014/main" id="{37FED311-7044-418A-9A4F-59762F17FE32}"/>
              </a:ext>
            </a:extLst>
          </p:cNvPr>
          <p:cNvSpPr>
            <a:spLocks noChangeShapeType="1"/>
          </p:cNvSpPr>
          <p:nvPr/>
        </p:nvSpPr>
        <p:spPr bwMode="auto">
          <a:xfrm>
            <a:off x="1439863" y="2125663"/>
            <a:ext cx="698500" cy="1587"/>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8" name="Freeform 12">
            <a:extLst>
              <a:ext uri="{FF2B5EF4-FFF2-40B4-BE49-F238E27FC236}">
                <a16:creationId xmlns:a16="http://schemas.microsoft.com/office/drawing/2014/main" id="{842F026A-7CE3-42A1-9BEB-D1396D9D0409}"/>
              </a:ext>
            </a:extLst>
          </p:cNvPr>
          <p:cNvSpPr>
            <a:spLocks/>
          </p:cNvSpPr>
          <p:nvPr/>
        </p:nvSpPr>
        <p:spPr bwMode="auto">
          <a:xfrm>
            <a:off x="2130425" y="2097088"/>
            <a:ext cx="87313" cy="57150"/>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49" name="Line 13">
            <a:extLst>
              <a:ext uri="{FF2B5EF4-FFF2-40B4-BE49-F238E27FC236}">
                <a16:creationId xmlns:a16="http://schemas.microsoft.com/office/drawing/2014/main" id="{0E10163A-AB99-4BE9-BB41-D43AF4C5F8AB}"/>
              </a:ext>
            </a:extLst>
          </p:cNvPr>
          <p:cNvSpPr>
            <a:spLocks noChangeShapeType="1"/>
          </p:cNvSpPr>
          <p:nvPr/>
        </p:nvSpPr>
        <p:spPr bwMode="auto">
          <a:xfrm>
            <a:off x="1439863" y="2268538"/>
            <a:ext cx="698500" cy="1587"/>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0" name="Freeform 14">
            <a:extLst>
              <a:ext uri="{FF2B5EF4-FFF2-40B4-BE49-F238E27FC236}">
                <a16:creationId xmlns:a16="http://schemas.microsoft.com/office/drawing/2014/main" id="{679EFB7B-EF17-4C3E-9F5E-0D06EC6BF24B}"/>
              </a:ext>
            </a:extLst>
          </p:cNvPr>
          <p:cNvSpPr>
            <a:spLocks/>
          </p:cNvSpPr>
          <p:nvPr/>
        </p:nvSpPr>
        <p:spPr bwMode="auto">
          <a:xfrm>
            <a:off x="2130425" y="2243138"/>
            <a:ext cx="87313" cy="53975"/>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51" name="Line 15">
            <a:extLst>
              <a:ext uri="{FF2B5EF4-FFF2-40B4-BE49-F238E27FC236}">
                <a16:creationId xmlns:a16="http://schemas.microsoft.com/office/drawing/2014/main" id="{727965FB-CC26-4D99-B1D4-F20A362B5178}"/>
              </a:ext>
            </a:extLst>
          </p:cNvPr>
          <p:cNvSpPr>
            <a:spLocks noChangeShapeType="1"/>
          </p:cNvSpPr>
          <p:nvPr/>
        </p:nvSpPr>
        <p:spPr bwMode="auto">
          <a:xfrm>
            <a:off x="1439863" y="2413000"/>
            <a:ext cx="698500" cy="1588"/>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2" name="Freeform 16">
            <a:extLst>
              <a:ext uri="{FF2B5EF4-FFF2-40B4-BE49-F238E27FC236}">
                <a16:creationId xmlns:a16="http://schemas.microsoft.com/office/drawing/2014/main" id="{9F09B11F-377D-4FE5-B1B1-0041E4EBE074}"/>
              </a:ext>
            </a:extLst>
          </p:cNvPr>
          <p:cNvSpPr>
            <a:spLocks/>
          </p:cNvSpPr>
          <p:nvPr/>
        </p:nvSpPr>
        <p:spPr bwMode="auto">
          <a:xfrm>
            <a:off x="2130425" y="2386013"/>
            <a:ext cx="87313" cy="55562"/>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53" name="Line 17">
            <a:extLst>
              <a:ext uri="{FF2B5EF4-FFF2-40B4-BE49-F238E27FC236}">
                <a16:creationId xmlns:a16="http://schemas.microsoft.com/office/drawing/2014/main" id="{E2948882-CB40-4F64-B50F-59D4CA929982}"/>
              </a:ext>
            </a:extLst>
          </p:cNvPr>
          <p:cNvSpPr>
            <a:spLocks noChangeShapeType="1"/>
          </p:cNvSpPr>
          <p:nvPr/>
        </p:nvSpPr>
        <p:spPr bwMode="auto">
          <a:xfrm>
            <a:off x="1439863" y="2557463"/>
            <a:ext cx="698500" cy="1587"/>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4" name="Freeform 18">
            <a:extLst>
              <a:ext uri="{FF2B5EF4-FFF2-40B4-BE49-F238E27FC236}">
                <a16:creationId xmlns:a16="http://schemas.microsoft.com/office/drawing/2014/main" id="{1BF9DBDC-0B39-4641-8306-2BA0142BBDE8}"/>
              </a:ext>
            </a:extLst>
          </p:cNvPr>
          <p:cNvSpPr>
            <a:spLocks/>
          </p:cNvSpPr>
          <p:nvPr/>
        </p:nvSpPr>
        <p:spPr bwMode="auto">
          <a:xfrm>
            <a:off x="2130425" y="2530475"/>
            <a:ext cx="87313" cy="55563"/>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4355" name="Group 19">
            <a:extLst>
              <a:ext uri="{FF2B5EF4-FFF2-40B4-BE49-F238E27FC236}">
                <a16:creationId xmlns:a16="http://schemas.microsoft.com/office/drawing/2014/main" id="{59230DED-426E-486A-BD0A-A1B25A055CF0}"/>
              </a:ext>
            </a:extLst>
          </p:cNvPr>
          <p:cNvGrpSpPr>
            <a:grpSpLocks/>
          </p:cNvGrpSpPr>
          <p:nvPr/>
        </p:nvGrpSpPr>
        <p:grpSpPr bwMode="auto">
          <a:xfrm>
            <a:off x="1439863" y="2682875"/>
            <a:ext cx="777875" cy="53975"/>
            <a:chOff x="806" y="1685"/>
            <a:chExt cx="436" cy="34"/>
          </a:xfrm>
        </p:grpSpPr>
        <p:sp>
          <p:nvSpPr>
            <p:cNvPr id="14423" name="Line 20">
              <a:extLst>
                <a:ext uri="{FF2B5EF4-FFF2-40B4-BE49-F238E27FC236}">
                  <a16:creationId xmlns:a16="http://schemas.microsoft.com/office/drawing/2014/main" id="{331E9B12-D4C6-433F-A0F0-1BC26EC583F3}"/>
                </a:ext>
              </a:extLst>
            </p:cNvPr>
            <p:cNvSpPr>
              <a:spLocks noChangeShapeType="1"/>
            </p:cNvSpPr>
            <p:nvPr/>
          </p:nvSpPr>
          <p:spPr bwMode="auto">
            <a:xfrm>
              <a:off x="806" y="1703"/>
              <a:ext cx="391" cy="0"/>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4" name="Freeform 21">
              <a:extLst>
                <a:ext uri="{FF2B5EF4-FFF2-40B4-BE49-F238E27FC236}">
                  <a16:creationId xmlns:a16="http://schemas.microsoft.com/office/drawing/2014/main" id="{096BFE0E-1923-4796-A8A6-74A520984181}"/>
                </a:ext>
              </a:extLst>
            </p:cNvPr>
            <p:cNvSpPr>
              <a:spLocks/>
            </p:cNvSpPr>
            <p:nvPr/>
          </p:nvSpPr>
          <p:spPr bwMode="auto">
            <a:xfrm>
              <a:off x="1193" y="1685"/>
              <a:ext cx="49" cy="34"/>
            </a:xfrm>
            <a:custGeom>
              <a:avLst/>
              <a:gdLst>
                <a:gd name="T0" fmla="*/ 0 w 63"/>
                <a:gd name="T1" fmla="*/ 0 h 45"/>
                <a:gd name="T2" fmla="*/ 14 w 63"/>
                <a:gd name="T3" fmla="*/ 5 h 45"/>
                <a:gd name="T4" fmla="*/ 0 w 63"/>
                <a:gd name="T5" fmla="*/ 8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56" name="Group 22">
            <a:extLst>
              <a:ext uri="{FF2B5EF4-FFF2-40B4-BE49-F238E27FC236}">
                <a16:creationId xmlns:a16="http://schemas.microsoft.com/office/drawing/2014/main" id="{C993B6B7-966C-467B-82C8-D58838859F14}"/>
              </a:ext>
            </a:extLst>
          </p:cNvPr>
          <p:cNvGrpSpPr>
            <a:grpSpLocks/>
          </p:cNvGrpSpPr>
          <p:nvPr/>
        </p:nvGrpSpPr>
        <p:grpSpPr bwMode="auto">
          <a:xfrm>
            <a:off x="1439863" y="2814638"/>
            <a:ext cx="777875" cy="55562"/>
            <a:chOff x="806" y="1775"/>
            <a:chExt cx="436" cy="35"/>
          </a:xfrm>
        </p:grpSpPr>
        <p:sp>
          <p:nvSpPr>
            <p:cNvPr id="14421" name="Line 23">
              <a:extLst>
                <a:ext uri="{FF2B5EF4-FFF2-40B4-BE49-F238E27FC236}">
                  <a16:creationId xmlns:a16="http://schemas.microsoft.com/office/drawing/2014/main" id="{16257235-33A8-4BBD-8BCC-CB8A83B5F420}"/>
                </a:ext>
              </a:extLst>
            </p:cNvPr>
            <p:cNvSpPr>
              <a:spLocks noChangeShapeType="1"/>
            </p:cNvSpPr>
            <p:nvPr/>
          </p:nvSpPr>
          <p:spPr bwMode="auto">
            <a:xfrm>
              <a:off x="806" y="1793"/>
              <a:ext cx="391" cy="1"/>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2" name="Freeform 24">
              <a:extLst>
                <a:ext uri="{FF2B5EF4-FFF2-40B4-BE49-F238E27FC236}">
                  <a16:creationId xmlns:a16="http://schemas.microsoft.com/office/drawing/2014/main" id="{3C07AFA0-17FD-40DB-8794-DF9EB0991EA6}"/>
                </a:ext>
              </a:extLst>
            </p:cNvPr>
            <p:cNvSpPr>
              <a:spLocks/>
            </p:cNvSpPr>
            <p:nvPr/>
          </p:nvSpPr>
          <p:spPr bwMode="auto">
            <a:xfrm>
              <a:off x="1193" y="1775"/>
              <a:ext cx="49" cy="35"/>
            </a:xfrm>
            <a:custGeom>
              <a:avLst/>
              <a:gdLst>
                <a:gd name="T0" fmla="*/ 0 w 63"/>
                <a:gd name="T1" fmla="*/ 0 h 45"/>
                <a:gd name="T2" fmla="*/ 14 w 63"/>
                <a:gd name="T3" fmla="*/ 5 h 45"/>
                <a:gd name="T4" fmla="*/ 0 w 63"/>
                <a:gd name="T5" fmla="*/ 9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57" name="Group 25">
            <a:extLst>
              <a:ext uri="{FF2B5EF4-FFF2-40B4-BE49-F238E27FC236}">
                <a16:creationId xmlns:a16="http://schemas.microsoft.com/office/drawing/2014/main" id="{DAAF0C7B-6EB1-4D8F-AEF5-622F89A866D2}"/>
              </a:ext>
            </a:extLst>
          </p:cNvPr>
          <p:cNvGrpSpPr>
            <a:grpSpLocks/>
          </p:cNvGrpSpPr>
          <p:nvPr/>
        </p:nvGrpSpPr>
        <p:grpSpPr bwMode="auto">
          <a:xfrm>
            <a:off x="1439863" y="2952750"/>
            <a:ext cx="777875" cy="55563"/>
            <a:chOff x="806" y="1866"/>
            <a:chExt cx="436" cy="35"/>
          </a:xfrm>
        </p:grpSpPr>
        <p:sp>
          <p:nvSpPr>
            <p:cNvPr id="14419" name="Line 26">
              <a:extLst>
                <a:ext uri="{FF2B5EF4-FFF2-40B4-BE49-F238E27FC236}">
                  <a16:creationId xmlns:a16="http://schemas.microsoft.com/office/drawing/2014/main" id="{BDB5D6DE-9650-4A3B-92E7-8829A3E149D7}"/>
                </a:ext>
              </a:extLst>
            </p:cNvPr>
            <p:cNvSpPr>
              <a:spLocks noChangeShapeType="1"/>
            </p:cNvSpPr>
            <p:nvPr/>
          </p:nvSpPr>
          <p:spPr bwMode="auto">
            <a:xfrm>
              <a:off x="806" y="1884"/>
              <a:ext cx="391" cy="1"/>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0" name="Freeform 27">
              <a:extLst>
                <a:ext uri="{FF2B5EF4-FFF2-40B4-BE49-F238E27FC236}">
                  <a16:creationId xmlns:a16="http://schemas.microsoft.com/office/drawing/2014/main" id="{94E5DDAF-86F5-46DA-A5C1-62B7677D2F46}"/>
                </a:ext>
              </a:extLst>
            </p:cNvPr>
            <p:cNvSpPr>
              <a:spLocks/>
            </p:cNvSpPr>
            <p:nvPr/>
          </p:nvSpPr>
          <p:spPr bwMode="auto">
            <a:xfrm>
              <a:off x="1193" y="1866"/>
              <a:ext cx="49" cy="35"/>
            </a:xfrm>
            <a:custGeom>
              <a:avLst/>
              <a:gdLst>
                <a:gd name="T0" fmla="*/ 0 w 63"/>
                <a:gd name="T1" fmla="*/ 0 h 45"/>
                <a:gd name="T2" fmla="*/ 14 w 63"/>
                <a:gd name="T3" fmla="*/ 5 h 45"/>
                <a:gd name="T4" fmla="*/ 0 w 63"/>
                <a:gd name="T5" fmla="*/ 9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58" name="Group 28">
            <a:extLst>
              <a:ext uri="{FF2B5EF4-FFF2-40B4-BE49-F238E27FC236}">
                <a16:creationId xmlns:a16="http://schemas.microsoft.com/office/drawing/2014/main" id="{119A8443-10AB-45F2-B29D-744D8BFB7B6E}"/>
              </a:ext>
            </a:extLst>
          </p:cNvPr>
          <p:cNvGrpSpPr>
            <a:grpSpLocks/>
          </p:cNvGrpSpPr>
          <p:nvPr/>
        </p:nvGrpSpPr>
        <p:grpSpPr bwMode="auto">
          <a:xfrm>
            <a:off x="1439863" y="3108325"/>
            <a:ext cx="777875" cy="53975"/>
            <a:chOff x="806" y="1958"/>
            <a:chExt cx="436" cy="34"/>
          </a:xfrm>
        </p:grpSpPr>
        <p:sp>
          <p:nvSpPr>
            <p:cNvPr id="14417" name="Line 29">
              <a:extLst>
                <a:ext uri="{FF2B5EF4-FFF2-40B4-BE49-F238E27FC236}">
                  <a16:creationId xmlns:a16="http://schemas.microsoft.com/office/drawing/2014/main" id="{ECC729EF-6A41-49F2-B747-55F24A12FCBA}"/>
                </a:ext>
              </a:extLst>
            </p:cNvPr>
            <p:cNvSpPr>
              <a:spLocks noChangeShapeType="1"/>
            </p:cNvSpPr>
            <p:nvPr/>
          </p:nvSpPr>
          <p:spPr bwMode="auto">
            <a:xfrm>
              <a:off x="806" y="1975"/>
              <a:ext cx="391" cy="1"/>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8" name="Freeform 30">
              <a:extLst>
                <a:ext uri="{FF2B5EF4-FFF2-40B4-BE49-F238E27FC236}">
                  <a16:creationId xmlns:a16="http://schemas.microsoft.com/office/drawing/2014/main" id="{9F676CFF-5069-4E3D-88BC-A2E23CFE3290}"/>
                </a:ext>
              </a:extLst>
            </p:cNvPr>
            <p:cNvSpPr>
              <a:spLocks/>
            </p:cNvSpPr>
            <p:nvPr/>
          </p:nvSpPr>
          <p:spPr bwMode="auto">
            <a:xfrm>
              <a:off x="1193" y="1958"/>
              <a:ext cx="49" cy="34"/>
            </a:xfrm>
            <a:custGeom>
              <a:avLst/>
              <a:gdLst>
                <a:gd name="T0" fmla="*/ 0 w 63"/>
                <a:gd name="T1" fmla="*/ 0 h 45"/>
                <a:gd name="T2" fmla="*/ 14 w 63"/>
                <a:gd name="T3" fmla="*/ 5 h 45"/>
                <a:gd name="T4" fmla="*/ 0 w 63"/>
                <a:gd name="T5" fmla="*/ 8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4359" name="Line 31">
            <a:extLst>
              <a:ext uri="{FF2B5EF4-FFF2-40B4-BE49-F238E27FC236}">
                <a16:creationId xmlns:a16="http://schemas.microsoft.com/office/drawing/2014/main" id="{0D31CBA2-A187-443E-92AC-AD8DAD782A60}"/>
              </a:ext>
            </a:extLst>
          </p:cNvPr>
          <p:cNvSpPr>
            <a:spLocks noChangeShapeType="1"/>
          </p:cNvSpPr>
          <p:nvPr/>
        </p:nvSpPr>
        <p:spPr bwMode="auto">
          <a:xfrm>
            <a:off x="1439863" y="3278188"/>
            <a:ext cx="698500" cy="1587"/>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0" name="Freeform 32">
            <a:extLst>
              <a:ext uri="{FF2B5EF4-FFF2-40B4-BE49-F238E27FC236}">
                <a16:creationId xmlns:a16="http://schemas.microsoft.com/office/drawing/2014/main" id="{27C2FAA0-AAD7-4826-B146-603B9F53BA5A}"/>
              </a:ext>
            </a:extLst>
          </p:cNvPr>
          <p:cNvSpPr>
            <a:spLocks/>
          </p:cNvSpPr>
          <p:nvPr/>
        </p:nvSpPr>
        <p:spPr bwMode="auto">
          <a:xfrm>
            <a:off x="2130425" y="3252788"/>
            <a:ext cx="87313" cy="53975"/>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61" name="Line 33">
            <a:extLst>
              <a:ext uri="{FF2B5EF4-FFF2-40B4-BE49-F238E27FC236}">
                <a16:creationId xmlns:a16="http://schemas.microsoft.com/office/drawing/2014/main" id="{EBEF14F0-0CED-42E3-A874-58177AF92076}"/>
              </a:ext>
            </a:extLst>
          </p:cNvPr>
          <p:cNvSpPr>
            <a:spLocks noChangeShapeType="1"/>
          </p:cNvSpPr>
          <p:nvPr/>
        </p:nvSpPr>
        <p:spPr bwMode="auto">
          <a:xfrm>
            <a:off x="1439863" y="3422650"/>
            <a:ext cx="698500" cy="1588"/>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2" name="Freeform 34">
            <a:extLst>
              <a:ext uri="{FF2B5EF4-FFF2-40B4-BE49-F238E27FC236}">
                <a16:creationId xmlns:a16="http://schemas.microsoft.com/office/drawing/2014/main" id="{149512AD-F9C4-44DC-B86A-01E50C0479EF}"/>
              </a:ext>
            </a:extLst>
          </p:cNvPr>
          <p:cNvSpPr>
            <a:spLocks/>
          </p:cNvSpPr>
          <p:nvPr/>
        </p:nvSpPr>
        <p:spPr bwMode="auto">
          <a:xfrm>
            <a:off x="2130425" y="3395663"/>
            <a:ext cx="87313" cy="55562"/>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63" name="Line 35">
            <a:extLst>
              <a:ext uri="{FF2B5EF4-FFF2-40B4-BE49-F238E27FC236}">
                <a16:creationId xmlns:a16="http://schemas.microsoft.com/office/drawing/2014/main" id="{BAD17119-A8A1-4A04-B8DA-B0D49A3A7674}"/>
              </a:ext>
            </a:extLst>
          </p:cNvPr>
          <p:cNvSpPr>
            <a:spLocks noChangeShapeType="1"/>
          </p:cNvSpPr>
          <p:nvPr/>
        </p:nvSpPr>
        <p:spPr bwMode="auto">
          <a:xfrm>
            <a:off x="1439863" y="3567113"/>
            <a:ext cx="698500" cy="1587"/>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4" name="Freeform 36">
            <a:extLst>
              <a:ext uri="{FF2B5EF4-FFF2-40B4-BE49-F238E27FC236}">
                <a16:creationId xmlns:a16="http://schemas.microsoft.com/office/drawing/2014/main" id="{998AD455-7FB2-4933-B63A-1E59909E6E89}"/>
              </a:ext>
            </a:extLst>
          </p:cNvPr>
          <p:cNvSpPr>
            <a:spLocks/>
          </p:cNvSpPr>
          <p:nvPr/>
        </p:nvSpPr>
        <p:spPr bwMode="auto">
          <a:xfrm>
            <a:off x="2130425" y="3540125"/>
            <a:ext cx="87313" cy="55563"/>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65" name="Line 37">
            <a:extLst>
              <a:ext uri="{FF2B5EF4-FFF2-40B4-BE49-F238E27FC236}">
                <a16:creationId xmlns:a16="http://schemas.microsoft.com/office/drawing/2014/main" id="{2AB90138-7CB8-4DD3-B17D-80A092E0911C}"/>
              </a:ext>
            </a:extLst>
          </p:cNvPr>
          <p:cNvSpPr>
            <a:spLocks noChangeShapeType="1"/>
          </p:cNvSpPr>
          <p:nvPr/>
        </p:nvSpPr>
        <p:spPr bwMode="auto">
          <a:xfrm>
            <a:off x="4076700" y="1693863"/>
            <a:ext cx="698500" cy="0"/>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6" name="Freeform 38">
            <a:extLst>
              <a:ext uri="{FF2B5EF4-FFF2-40B4-BE49-F238E27FC236}">
                <a16:creationId xmlns:a16="http://schemas.microsoft.com/office/drawing/2014/main" id="{D57CD2F5-CB37-41CF-9D7B-AF8DA903AB07}"/>
              </a:ext>
            </a:extLst>
          </p:cNvPr>
          <p:cNvSpPr>
            <a:spLocks/>
          </p:cNvSpPr>
          <p:nvPr/>
        </p:nvSpPr>
        <p:spPr bwMode="auto">
          <a:xfrm>
            <a:off x="4768850" y="1665288"/>
            <a:ext cx="88900" cy="55562"/>
          </a:xfrm>
          <a:custGeom>
            <a:avLst/>
            <a:gdLst>
              <a:gd name="T0" fmla="*/ 0 w 64"/>
              <a:gd name="T1" fmla="*/ 0 h 45"/>
              <a:gd name="T2" fmla="*/ 2147483646 w 64"/>
              <a:gd name="T3" fmla="*/ 2147483646 h 45"/>
              <a:gd name="T4" fmla="*/ 0 w 64"/>
              <a:gd name="T5" fmla="*/ 2147483646 h 45"/>
              <a:gd name="T6" fmla="*/ 0 w 64"/>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 h="45">
                <a:moveTo>
                  <a:pt x="0" y="0"/>
                </a:moveTo>
                <a:lnTo>
                  <a:pt x="64"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67" name="Line 39">
            <a:extLst>
              <a:ext uri="{FF2B5EF4-FFF2-40B4-BE49-F238E27FC236}">
                <a16:creationId xmlns:a16="http://schemas.microsoft.com/office/drawing/2014/main" id="{36312131-59A5-4C76-A836-511D1F796FAD}"/>
              </a:ext>
            </a:extLst>
          </p:cNvPr>
          <p:cNvSpPr>
            <a:spLocks noChangeShapeType="1"/>
          </p:cNvSpPr>
          <p:nvPr/>
        </p:nvSpPr>
        <p:spPr bwMode="auto">
          <a:xfrm>
            <a:off x="4076700" y="1836738"/>
            <a:ext cx="698500" cy="1587"/>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8" name="Freeform 40">
            <a:extLst>
              <a:ext uri="{FF2B5EF4-FFF2-40B4-BE49-F238E27FC236}">
                <a16:creationId xmlns:a16="http://schemas.microsoft.com/office/drawing/2014/main" id="{96F36488-6DFF-4E29-9D34-FBA350AA9301}"/>
              </a:ext>
            </a:extLst>
          </p:cNvPr>
          <p:cNvSpPr>
            <a:spLocks/>
          </p:cNvSpPr>
          <p:nvPr/>
        </p:nvSpPr>
        <p:spPr bwMode="auto">
          <a:xfrm>
            <a:off x="4768850" y="1809750"/>
            <a:ext cx="88900" cy="55563"/>
          </a:xfrm>
          <a:custGeom>
            <a:avLst/>
            <a:gdLst>
              <a:gd name="T0" fmla="*/ 0 w 64"/>
              <a:gd name="T1" fmla="*/ 0 h 45"/>
              <a:gd name="T2" fmla="*/ 2147483646 w 64"/>
              <a:gd name="T3" fmla="*/ 2147483646 h 45"/>
              <a:gd name="T4" fmla="*/ 0 w 64"/>
              <a:gd name="T5" fmla="*/ 2147483646 h 45"/>
              <a:gd name="T6" fmla="*/ 0 w 64"/>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 h="45">
                <a:moveTo>
                  <a:pt x="0" y="0"/>
                </a:moveTo>
                <a:lnTo>
                  <a:pt x="64"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4369" name="Group 41">
            <a:extLst>
              <a:ext uri="{FF2B5EF4-FFF2-40B4-BE49-F238E27FC236}">
                <a16:creationId xmlns:a16="http://schemas.microsoft.com/office/drawing/2014/main" id="{0E294274-CF22-4EE5-BC7D-71937DE0E9E6}"/>
              </a:ext>
            </a:extLst>
          </p:cNvPr>
          <p:cNvGrpSpPr>
            <a:grpSpLocks/>
          </p:cNvGrpSpPr>
          <p:nvPr/>
        </p:nvGrpSpPr>
        <p:grpSpPr bwMode="auto">
          <a:xfrm>
            <a:off x="4076700" y="3108325"/>
            <a:ext cx="488950" cy="53975"/>
            <a:chOff x="2283" y="1958"/>
            <a:chExt cx="273" cy="34"/>
          </a:xfrm>
        </p:grpSpPr>
        <p:sp>
          <p:nvSpPr>
            <p:cNvPr id="14415" name="Line 42">
              <a:extLst>
                <a:ext uri="{FF2B5EF4-FFF2-40B4-BE49-F238E27FC236}">
                  <a16:creationId xmlns:a16="http://schemas.microsoft.com/office/drawing/2014/main" id="{B5015BB5-7FEA-4E01-803F-B5C9070415BF}"/>
                </a:ext>
              </a:extLst>
            </p:cNvPr>
            <p:cNvSpPr>
              <a:spLocks noChangeShapeType="1"/>
            </p:cNvSpPr>
            <p:nvPr/>
          </p:nvSpPr>
          <p:spPr bwMode="auto">
            <a:xfrm>
              <a:off x="2283" y="1975"/>
              <a:ext cx="227" cy="1"/>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6" name="Freeform 43">
              <a:extLst>
                <a:ext uri="{FF2B5EF4-FFF2-40B4-BE49-F238E27FC236}">
                  <a16:creationId xmlns:a16="http://schemas.microsoft.com/office/drawing/2014/main" id="{AD4642BA-9D00-49E6-BECE-D6565399FECD}"/>
                </a:ext>
              </a:extLst>
            </p:cNvPr>
            <p:cNvSpPr>
              <a:spLocks/>
            </p:cNvSpPr>
            <p:nvPr/>
          </p:nvSpPr>
          <p:spPr bwMode="auto">
            <a:xfrm>
              <a:off x="2506" y="1958"/>
              <a:ext cx="50" cy="34"/>
            </a:xfrm>
            <a:custGeom>
              <a:avLst/>
              <a:gdLst>
                <a:gd name="T0" fmla="*/ 0 w 63"/>
                <a:gd name="T1" fmla="*/ 0 h 45"/>
                <a:gd name="T2" fmla="*/ 16 w 63"/>
                <a:gd name="T3" fmla="*/ 5 h 45"/>
                <a:gd name="T4" fmla="*/ 0 w 63"/>
                <a:gd name="T5" fmla="*/ 8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70" name="Group 44">
            <a:extLst>
              <a:ext uri="{FF2B5EF4-FFF2-40B4-BE49-F238E27FC236}">
                <a16:creationId xmlns:a16="http://schemas.microsoft.com/office/drawing/2014/main" id="{3DEBD2DF-B098-449E-9040-E865A6D30AA9}"/>
              </a:ext>
            </a:extLst>
          </p:cNvPr>
          <p:cNvGrpSpPr>
            <a:grpSpLocks/>
          </p:cNvGrpSpPr>
          <p:nvPr/>
        </p:nvGrpSpPr>
        <p:grpSpPr bwMode="auto">
          <a:xfrm>
            <a:off x="4076700" y="3252788"/>
            <a:ext cx="488950" cy="53975"/>
            <a:chOff x="2283" y="2049"/>
            <a:chExt cx="273" cy="34"/>
          </a:xfrm>
        </p:grpSpPr>
        <p:sp>
          <p:nvSpPr>
            <p:cNvPr id="14413" name="Line 45">
              <a:extLst>
                <a:ext uri="{FF2B5EF4-FFF2-40B4-BE49-F238E27FC236}">
                  <a16:creationId xmlns:a16="http://schemas.microsoft.com/office/drawing/2014/main" id="{A305787B-6A83-4231-9EDA-2A1D06B8AD08}"/>
                </a:ext>
              </a:extLst>
            </p:cNvPr>
            <p:cNvSpPr>
              <a:spLocks noChangeShapeType="1"/>
            </p:cNvSpPr>
            <p:nvPr/>
          </p:nvSpPr>
          <p:spPr bwMode="auto">
            <a:xfrm>
              <a:off x="2283" y="2065"/>
              <a:ext cx="227" cy="1"/>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4" name="Freeform 46">
              <a:extLst>
                <a:ext uri="{FF2B5EF4-FFF2-40B4-BE49-F238E27FC236}">
                  <a16:creationId xmlns:a16="http://schemas.microsoft.com/office/drawing/2014/main" id="{C56D17B0-1CEF-4D8C-9781-A087A38B7398}"/>
                </a:ext>
              </a:extLst>
            </p:cNvPr>
            <p:cNvSpPr>
              <a:spLocks/>
            </p:cNvSpPr>
            <p:nvPr/>
          </p:nvSpPr>
          <p:spPr bwMode="auto">
            <a:xfrm>
              <a:off x="2506" y="2049"/>
              <a:ext cx="50" cy="34"/>
            </a:xfrm>
            <a:custGeom>
              <a:avLst/>
              <a:gdLst>
                <a:gd name="T0" fmla="*/ 0 w 63"/>
                <a:gd name="T1" fmla="*/ 0 h 45"/>
                <a:gd name="T2" fmla="*/ 16 w 63"/>
                <a:gd name="T3" fmla="*/ 5 h 45"/>
                <a:gd name="T4" fmla="*/ 0 w 63"/>
                <a:gd name="T5" fmla="*/ 8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4371" name="Line 47">
            <a:extLst>
              <a:ext uri="{FF2B5EF4-FFF2-40B4-BE49-F238E27FC236}">
                <a16:creationId xmlns:a16="http://schemas.microsoft.com/office/drawing/2014/main" id="{B0BF8345-A06E-46C9-8428-6B803E65D070}"/>
              </a:ext>
            </a:extLst>
          </p:cNvPr>
          <p:cNvSpPr>
            <a:spLocks noChangeShapeType="1"/>
          </p:cNvSpPr>
          <p:nvPr/>
        </p:nvSpPr>
        <p:spPr bwMode="auto">
          <a:xfrm>
            <a:off x="4076700" y="1981200"/>
            <a:ext cx="406400" cy="1588"/>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2" name="Freeform 48">
            <a:extLst>
              <a:ext uri="{FF2B5EF4-FFF2-40B4-BE49-F238E27FC236}">
                <a16:creationId xmlns:a16="http://schemas.microsoft.com/office/drawing/2014/main" id="{87EC86AE-7130-4756-9D48-C2F8D5A9B8CB}"/>
              </a:ext>
            </a:extLst>
          </p:cNvPr>
          <p:cNvSpPr>
            <a:spLocks/>
          </p:cNvSpPr>
          <p:nvPr/>
        </p:nvSpPr>
        <p:spPr bwMode="auto">
          <a:xfrm>
            <a:off x="4475163" y="1952625"/>
            <a:ext cx="90487" cy="57150"/>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73" name="Line 49">
            <a:extLst>
              <a:ext uri="{FF2B5EF4-FFF2-40B4-BE49-F238E27FC236}">
                <a16:creationId xmlns:a16="http://schemas.microsoft.com/office/drawing/2014/main" id="{547B5D4E-0AA4-4CC7-A15A-7603404070A7}"/>
              </a:ext>
            </a:extLst>
          </p:cNvPr>
          <p:cNvSpPr>
            <a:spLocks noChangeShapeType="1"/>
          </p:cNvSpPr>
          <p:nvPr/>
        </p:nvSpPr>
        <p:spPr bwMode="auto">
          <a:xfrm>
            <a:off x="4076700" y="2125663"/>
            <a:ext cx="406400" cy="1587"/>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4" name="Freeform 50">
            <a:extLst>
              <a:ext uri="{FF2B5EF4-FFF2-40B4-BE49-F238E27FC236}">
                <a16:creationId xmlns:a16="http://schemas.microsoft.com/office/drawing/2014/main" id="{DD8CA2E3-0EAC-4F35-A9BE-46C8A166818C}"/>
              </a:ext>
            </a:extLst>
          </p:cNvPr>
          <p:cNvSpPr>
            <a:spLocks/>
          </p:cNvSpPr>
          <p:nvPr/>
        </p:nvSpPr>
        <p:spPr bwMode="auto">
          <a:xfrm>
            <a:off x="4475163" y="2097088"/>
            <a:ext cx="90487" cy="57150"/>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75" name="Line 51">
            <a:extLst>
              <a:ext uri="{FF2B5EF4-FFF2-40B4-BE49-F238E27FC236}">
                <a16:creationId xmlns:a16="http://schemas.microsoft.com/office/drawing/2014/main" id="{5D092ECB-9448-43D7-9C64-B9A6A6F3BD94}"/>
              </a:ext>
            </a:extLst>
          </p:cNvPr>
          <p:cNvSpPr>
            <a:spLocks noChangeShapeType="1"/>
          </p:cNvSpPr>
          <p:nvPr/>
        </p:nvSpPr>
        <p:spPr bwMode="auto">
          <a:xfrm>
            <a:off x="4076700" y="2268538"/>
            <a:ext cx="406400" cy="1587"/>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6" name="Freeform 52">
            <a:extLst>
              <a:ext uri="{FF2B5EF4-FFF2-40B4-BE49-F238E27FC236}">
                <a16:creationId xmlns:a16="http://schemas.microsoft.com/office/drawing/2014/main" id="{08E04AD9-B85F-4BFA-975E-95CB7FA434A8}"/>
              </a:ext>
            </a:extLst>
          </p:cNvPr>
          <p:cNvSpPr>
            <a:spLocks/>
          </p:cNvSpPr>
          <p:nvPr/>
        </p:nvSpPr>
        <p:spPr bwMode="auto">
          <a:xfrm>
            <a:off x="4475163" y="2243138"/>
            <a:ext cx="90487" cy="53975"/>
          </a:xfrm>
          <a:custGeom>
            <a:avLst/>
            <a:gdLst>
              <a:gd name="T0" fmla="*/ 0 w 63"/>
              <a:gd name="T1" fmla="*/ 0 h 45"/>
              <a:gd name="T2" fmla="*/ 2147483646 w 63"/>
              <a:gd name="T3" fmla="*/ 2147483646 h 45"/>
              <a:gd name="T4" fmla="*/ 0 w 63"/>
              <a:gd name="T5" fmla="*/ 2147483646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4377" name="Group 53">
            <a:extLst>
              <a:ext uri="{FF2B5EF4-FFF2-40B4-BE49-F238E27FC236}">
                <a16:creationId xmlns:a16="http://schemas.microsoft.com/office/drawing/2014/main" id="{8F07AA04-6B42-4528-8112-C43039D8244B}"/>
              </a:ext>
            </a:extLst>
          </p:cNvPr>
          <p:cNvGrpSpPr>
            <a:grpSpLocks/>
          </p:cNvGrpSpPr>
          <p:nvPr/>
        </p:nvGrpSpPr>
        <p:grpSpPr bwMode="auto">
          <a:xfrm>
            <a:off x="4084638" y="2814638"/>
            <a:ext cx="244475" cy="55562"/>
            <a:chOff x="2283" y="1503"/>
            <a:chExt cx="137" cy="35"/>
          </a:xfrm>
        </p:grpSpPr>
        <p:sp>
          <p:nvSpPr>
            <p:cNvPr id="14411" name="Line 54">
              <a:extLst>
                <a:ext uri="{FF2B5EF4-FFF2-40B4-BE49-F238E27FC236}">
                  <a16:creationId xmlns:a16="http://schemas.microsoft.com/office/drawing/2014/main" id="{624B859C-5924-4D89-909D-2418BA533454}"/>
                </a:ext>
              </a:extLst>
            </p:cNvPr>
            <p:cNvSpPr>
              <a:spLocks noChangeShapeType="1"/>
            </p:cNvSpPr>
            <p:nvPr/>
          </p:nvSpPr>
          <p:spPr bwMode="auto">
            <a:xfrm>
              <a:off x="2283" y="1520"/>
              <a:ext cx="90" cy="1"/>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2" name="Freeform 55">
              <a:extLst>
                <a:ext uri="{FF2B5EF4-FFF2-40B4-BE49-F238E27FC236}">
                  <a16:creationId xmlns:a16="http://schemas.microsoft.com/office/drawing/2014/main" id="{D2B9CD86-4808-41CA-B951-6BCFFB7FAE8C}"/>
                </a:ext>
              </a:extLst>
            </p:cNvPr>
            <p:cNvSpPr>
              <a:spLocks/>
            </p:cNvSpPr>
            <p:nvPr/>
          </p:nvSpPr>
          <p:spPr bwMode="auto">
            <a:xfrm>
              <a:off x="2369" y="1503"/>
              <a:ext cx="51" cy="35"/>
            </a:xfrm>
            <a:custGeom>
              <a:avLst/>
              <a:gdLst>
                <a:gd name="T0" fmla="*/ 0 w 63"/>
                <a:gd name="T1" fmla="*/ 0 h 45"/>
                <a:gd name="T2" fmla="*/ 18 w 63"/>
                <a:gd name="T3" fmla="*/ 5 h 45"/>
                <a:gd name="T4" fmla="*/ 0 w 63"/>
                <a:gd name="T5" fmla="*/ 9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78" name="Group 56">
            <a:extLst>
              <a:ext uri="{FF2B5EF4-FFF2-40B4-BE49-F238E27FC236}">
                <a16:creationId xmlns:a16="http://schemas.microsoft.com/office/drawing/2014/main" id="{CD70FEA5-1023-40A1-9490-8576C029DF45}"/>
              </a:ext>
            </a:extLst>
          </p:cNvPr>
          <p:cNvGrpSpPr>
            <a:grpSpLocks/>
          </p:cNvGrpSpPr>
          <p:nvPr/>
        </p:nvGrpSpPr>
        <p:grpSpPr bwMode="auto">
          <a:xfrm>
            <a:off x="4067175" y="2682875"/>
            <a:ext cx="336550" cy="55563"/>
            <a:chOff x="2283" y="1594"/>
            <a:chExt cx="189" cy="35"/>
          </a:xfrm>
        </p:grpSpPr>
        <p:sp>
          <p:nvSpPr>
            <p:cNvPr id="14409" name="Line 57">
              <a:extLst>
                <a:ext uri="{FF2B5EF4-FFF2-40B4-BE49-F238E27FC236}">
                  <a16:creationId xmlns:a16="http://schemas.microsoft.com/office/drawing/2014/main" id="{0363532F-FDA4-4ADC-B12A-4DA421157ABF}"/>
                </a:ext>
              </a:extLst>
            </p:cNvPr>
            <p:cNvSpPr>
              <a:spLocks noChangeShapeType="1"/>
            </p:cNvSpPr>
            <p:nvPr/>
          </p:nvSpPr>
          <p:spPr bwMode="auto">
            <a:xfrm>
              <a:off x="2283" y="1611"/>
              <a:ext cx="144" cy="1"/>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0" name="Freeform 58">
              <a:extLst>
                <a:ext uri="{FF2B5EF4-FFF2-40B4-BE49-F238E27FC236}">
                  <a16:creationId xmlns:a16="http://schemas.microsoft.com/office/drawing/2014/main" id="{317F6DBD-4901-4951-A486-B1D453520235}"/>
                </a:ext>
              </a:extLst>
            </p:cNvPr>
            <p:cNvSpPr>
              <a:spLocks/>
            </p:cNvSpPr>
            <p:nvPr/>
          </p:nvSpPr>
          <p:spPr bwMode="auto">
            <a:xfrm>
              <a:off x="2422" y="1594"/>
              <a:ext cx="50" cy="35"/>
            </a:xfrm>
            <a:custGeom>
              <a:avLst/>
              <a:gdLst>
                <a:gd name="T0" fmla="*/ 0 w 64"/>
                <a:gd name="T1" fmla="*/ 0 h 45"/>
                <a:gd name="T2" fmla="*/ 14 w 64"/>
                <a:gd name="T3" fmla="*/ 5 h 45"/>
                <a:gd name="T4" fmla="*/ 0 w 64"/>
                <a:gd name="T5" fmla="*/ 9 h 45"/>
                <a:gd name="T6" fmla="*/ 0 w 64"/>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 h="45">
                  <a:moveTo>
                    <a:pt x="0" y="0"/>
                  </a:moveTo>
                  <a:lnTo>
                    <a:pt x="64"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79" name="Group 59">
            <a:extLst>
              <a:ext uri="{FF2B5EF4-FFF2-40B4-BE49-F238E27FC236}">
                <a16:creationId xmlns:a16="http://schemas.microsoft.com/office/drawing/2014/main" id="{C13C3558-A1C1-4179-87ED-A8CD17060750}"/>
              </a:ext>
            </a:extLst>
          </p:cNvPr>
          <p:cNvGrpSpPr>
            <a:grpSpLocks/>
          </p:cNvGrpSpPr>
          <p:nvPr/>
        </p:nvGrpSpPr>
        <p:grpSpPr bwMode="auto">
          <a:xfrm>
            <a:off x="4067175" y="2525713"/>
            <a:ext cx="461963" cy="53975"/>
            <a:chOff x="2283" y="1685"/>
            <a:chExt cx="259" cy="34"/>
          </a:xfrm>
        </p:grpSpPr>
        <p:sp>
          <p:nvSpPr>
            <p:cNvPr id="14407" name="Line 60">
              <a:extLst>
                <a:ext uri="{FF2B5EF4-FFF2-40B4-BE49-F238E27FC236}">
                  <a16:creationId xmlns:a16="http://schemas.microsoft.com/office/drawing/2014/main" id="{2A8B0B14-D5ED-45BD-90D4-892012A2E000}"/>
                </a:ext>
              </a:extLst>
            </p:cNvPr>
            <p:cNvSpPr>
              <a:spLocks noChangeShapeType="1"/>
            </p:cNvSpPr>
            <p:nvPr/>
          </p:nvSpPr>
          <p:spPr bwMode="auto">
            <a:xfrm>
              <a:off x="2283" y="1703"/>
              <a:ext cx="214" cy="0"/>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08" name="Freeform 61">
              <a:extLst>
                <a:ext uri="{FF2B5EF4-FFF2-40B4-BE49-F238E27FC236}">
                  <a16:creationId xmlns:a16="http://schemas.microsoft.com/office/drawing/2014/main" id="{00896015-B3F0-418B-AEB0-F13B7459E600}"/>
                </a:ext>
              </a:extLst>
            </p:cNvPr>
            <p:cNvSpPr>
              <a:spLocks/>
            </p:cNvSpPr>
            <p:nvPr/>
          </p:nvSpPr>
          <p:spPr bwMode="auto">
            <a:xfrm>
              <a:off x="2492" y="1685"/>
              <a:ext cx="50" cy="34"/>
            </a:xfrm>
            <a:custGeom>
              <a:avLst/>
              <a:gdLst>
                <a:gd name="T0" fmla="*/ 0 w 63"/>
                <a:gd name="T1" fmla="*/ 0 h 45"/>
                <a:gd name="T2" fmla="*/ 16 w 63"/>
                <a:gd name="T3" fmla="*/ 5 h 45"/>
                <a:gd name="T4" fmla="*/ 0 w 63"/>
                <a:gd name="T5" fmla="*/ 8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80" name="Group 62">
            <a:extLst>
              <a:ext uri="{FF2B5EF4-FFF2-40B4-BE49-F238E27FC236}">
                <a16:creationId xmlns:a16="http://schemas.microsoft.com/office/drawing/2014/main" id="{8C1F72BC-99FF-469C-B5AF-CFA91D29BB5A}"/>
              </a:ext>
            </a:extLst>
          </p:cNvPr>
          <p:cNvGrpSpPr>
            <a:grpSpLocks/>
          </p:cNvGrpSpPr>
          <p:nvPr/>
        </p:nvGrpSpPr>
        <p:grpSpPr bwMode="auto">
          <a:xfrm>
            <a:off x="4079875" y="2359025"/>
            <a:ext cx="560388" cy="55563"/>
            <a:chOff x="2283" y="1775"/>
            <a:chExt cx="314" cy="35"/>
          </a:xfrm>
        </p:grpSpPr>
        <p:sp>
          <p:nvSpPr>
            <p:cNvPr id="14405" name="Line 63">
              <a:extLst>
                <a:ext uri="{FF2B5EF4-FFF2-40B4-BE49-F238E27FC236}">
                  <a16:creationId xmlns:a16="http://schemas.microsoft.com/office/drawing/2014/main" id="{950F46C9-6BA1-49E1-BED3-A2729C8E80CE}"/>
                </a:ext>
              </a:extLst>
            </p:cNvPr>
            <p:cNvSpPr>
              <a:spLocks noChangeShapeType="1"/>
            </p:cNvSpPr>
            <p:nvPr/>
          </p:nvSpPr>
          <p:spPr bwMode="auto">
            <a:xfrm>
              <a:off x="2283" y="1793"/>
              <a:ext cx="268" cy="1"/>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06" name="Freeform 64">
              <a:extLst>
                <a:ext uri="{FF2B5EF4-FFF2-40B4-BE49-F238E27FC236}">
                  <a16:creationId xmlns:a16="http://schemas.microsoft.com/office/drawing/2014/main" id="{6E47F9CD-C6BF-4DE8-BD68-CA279102191E}"/>
                </a:ext>
              </a:extLst>
            </p:cNvPr>
            <p:cNvSpPr>
              <a:spLocks/>
            </p:cNvSpPr>
            <p:nvPr/>
          </p:nvSpPr>
          <p:spPr bwMode="auto">
            <a:xfrm>
              <a:off x="2547" y="1775"/>
              <a:ext cx="50" cy="35"/>
            </a:xfrm>
            <a:custGeom>
              <a:avLst/>
              <a:gdLst>
                <a:gd name="T0" fmla="*/ 0 w 63"/>
                <a:gd name="T1" fmla="*/ 0 h 45"/>
                <a:gd name="T2" fmla="*/ 16 w 63"/>
                <a:gd name="T3" fmla="*/ 5 h 45"/>
                <a:gd name="T4" fmla="*/ 0 w 63"/>
                <a:gd name="T5" fmla="*/ 9 h 45"/>
                <a:gd name="T6" fmla="*/ 0 w 63"/>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 h="45">
                  <a:moveTo>
                    <a:pt x="0" y="0"/>
                  </a:moveTo>
                  <a:lnTo>
                    <a:pt x="63"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81" name="Group 65">
            <a:extLst>
              <a:ext uri="{FF2B5EF4-FFF2-40B4-BE49-F238E27FC236}">
                <a16:creationId xmlns:a16="http://schemas.microsoft.com/office/drawing/2014/main" id="{135C75FC-B753-4DF7-89D8-4A3A1C1BE7B7}"/>
              </a:ext>
            </a:extLst>
          </p:cNvPr>
          <p:cNvGrpSpPr>
            <a:grpSpLocks/>
          </p:cNvGrpSpPr>
          <p:nvPr/>
        </p:nvGrpSpPr>
        <p:grpSpPr bwMode="auto">
          <a:xfrm>
            <a:off x="4089400" y="2951163"/>
            <a:ext cx="368300" cy="55562"/>
            <a:chOff x="2283" y="1866"/>
            <a:chExt cx="206" cy="35"/>
          </a:xfrm>
        </p:grpSpPr>
        <p:sp>
          <p:nvSpPr>
            <p:cNvPr id="14403" name="Line 66">
              <a:extLst>
                <a:ext uri="{FF2B5EF4-FFF2-40B4-BE49-F238E27FC236}">
                  <a16:creationId xmlns:a16="http://schemas.microsoft.com/office/drawing/2014/main" id="{4E7251AF-5994-4548-9449-50E31C9BC8DC}"/>
                </a:ext>
              </a:extLst>
            </p:cNvPr>
            <p:cNvSpPr>
              <a:spLocks noChangeShapeType="1"/>
            </p:cNvSpPr>
            <p:nvPr/>
          </p:nvSpPr>
          <p:spPr bwMode="auto">
            <a:xfrm>
              <a:off x="2283" y="1884"/>
              <a:ext cx="159" cy="1"/>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04" name="Freeform 67">
              <a:extLst>
                <a:ext uri="{FF2B5EF4-FFF2-40B4-BE49-F238E27FC236}">
                  <a16:creationId xmlns:a16="http://schemas.microsoft.com/office/drawing/2014/main" id="{26AAD948-7176-458F-8E6E-D9AFDABB32E0}"/>
                </a:ext>
              </a:extLst>
            </p:cNvPr>
            <p:cNvSpPr>
              <a:spLocks/>
            </p:cNvSpPr>
            <p:nvPr/>
          </p:nvSpPr>
          <p:spPr bwMode="auto">
            <a:xfrm>
              <a:off x="2437" y="1866"/>
              <a:ext cx="52" cy="35"/>
            </a:xfrm>
            <a:custGeom>
              <a:avLst/>
              <a:gdLst>
                <a:gd name="T0" fmla="*/ 0 w 64"/>
                <a:gd name="T1" fmla="*/ 0 h 45"/>
                <a:gd name="T2" fmla="*/ 19 w 64"/>
                <a:gd name="T3" fmla="*/ 5 h 45"/>
                <a:gd name="T4" fmla="*/ 0 w 64"/>
                <a:gd name="T5" fmla="*/ 9 h 45"/>
                <a:gd name="T6" fmla="*/ 0 w 64"/>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 h="45">
                  <a:moveTo>
                    <a:pt x="0" y="0"/>
                  </a:moveTo>
                  <a:lnTo>
                    <a:pt x="64" y="23"/>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4382" name="Line 68">
            <a:extLst>
              <a:ext uri="{FF2B5EF4-FFF2-40B4-BE49-F238E27FC236}">
                <a16:creationId xmlns:a16="http://schemas.microsoft.com/office/drawing/2014/main" id="{1A1B4787-BB38-49AD-BE86-55F0515C8965}"/>
              </a:ext>
            </a:extLst>
          </p:cNvPr>
          <p:cNvSpPr>
            <a:spLocks noChangeShapeType="1"/>
          </p:cNvSpPr>
          <p:nvPr/>
        </p:nvSpPr>
        <p:spPr bwMode="auto">
          <a:xfrm>
            <a:off x="4076700" y="3422650"/>
            <a:ext cx="698500" cy="1588"/>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3" name="Freeform 69">
            <a:extLst>
              <a:ext uri="{FF2B5EF4-FFF2-40B4-BE49-F238E27FC236}">
                <a16:creationId xmlns:a16="http://schemas.microsoft.com/office/drawing/2014/main" id="{B6491964-E3DF-467F-B887-84FF6074F3E3}"/>
              </a:ext>
            </a:extLst>
          </p:cNvPr>
          <p:cNvSpPr>
            <a:spLocks/>
          </p:cNvSpPr>
          <p:nvPr/>
        </p:nvSpPr>
        <p:spPr bwMode="auto">
          <a:xfrm>
            <a:off x="4768850" y="3395663"/>
            <a:ext cx="88900" cy="55562"/>
          </a:xfrm>
          <a:custGeom>
            <a:avLst/>
            <a:gdLst>
              <a:gd name="T0" fmla="*/ 0 w 64"/>
              <a:gd name="T1" fmla="*/ 0 h 45"/>
              <a:gd name="T2" fmla="*/ 2147483646 w 64"/>
              <a:gd name="T3" fmla="*/ 2147483646 h 45"/>
              <a:gd name="T4" fmla="*/ 0 w 64"/>
              <a:gd name="T5" fmla="*/ 2147483646 h 45"/>
              <a:gd name="T6" fmla="*/ 0 w 64"/>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 h="45">
                <a:moveTo>
                  <a:pt x="0" y="0"/>
                </a:moveTo>
                <a:lnTo>
                  <a:pt x="64"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84" name="Line 70">
            <a:extLst>
              <a:ext uri="{FF2B5EF4-FFF2-40B4-BE49-F238E27FC236}">
                <a16:creationId xmlns:a16="http://schemas.microsoft.com/office/drawing/2014/main" id="{A1BACE11-AD64-4F2A-B5C8-C88E926F8355}"/>
              </a:ext>
            </a:extLst>
          </p:cNvPr>
          <p:cNvSpPr>
            <a:spLocks noChangeShapeType="1"/>
          </p:cNvSpPr>
          <p:nvPr/>
        </p:nvSpPr>
        <p:spPr bwMode="auto">
          <a:xfrm>
            <a:off x="4076700" y="3567113"/>
            <a:ext cx="698500" cy="1587"/>
          </a:xfrm>
          <a:prstGeom prst="line">
            <a:avLst/>
          </a:prstGeom>
          <a:noFill/>
          <a:ln w="31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5" name="Freeform 71">
            <a:extLst>
              <a:ext uri="{FF2B5EF4-FFF2-40B4-BE49-F238E27FC236}">
                <a16:creationId xmlns:a16="http://schemas.microsoft.com/office/drawing/2014/main" id="{AB5CD71D-9AC7-433A-A2D6-EA7468A4681F}"/>
              </a:ext>
            </a:extLst>
          </p:cNvPr>
          <p:cNvSpPr>
            <a:spLocks/>
          </p:cNvSpPr>
          <p:nvPr/>
        </p:nvSpPr>
        <p:spPr bwMode="auto">
          <a:xfrm>
            <a:off x="4768850" y="3540125"/>
            <a:ext cx="88900" cy="55563"/>
          </a:xfrm>
          <a:custGeom>
            <a:avLst/>
            <a:gdLst>
              <a:gd name="T0" fmla="*/ 0 w 64"/>
              <a:gd name="T1" fmla="*/ 0 h 45"/>
              <a:gd name="T2" fmla="*/ 2147483646 w 64"/>
              <a:gd name="T3" fmla="*/ 2147483646 h 45"/>
              <a:gd name="T4" fmla="*/ 0 w 64"/>
              <a:gd name="T5" fmla="*/ 2147483646 h 45"/>
              <a:gd name="T6" fmla="*/ 0 w 64"/>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 h="45">
                <a:moveTo>
                  <a:pt x="0" y="0"/>
                </a:moveTo>
                <a:lnTo>
                  <a:pt x="64" y="22"/>
                </a:lnTo>
                <a:lnTo>
                  <a:pt x="0" y="4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86" name="Freeform 72">
            <a:extLst>
              <a:ext uri="{FF2B5EF4-FFF2-40B4-BE49-F238E27FC236}">
                <a16:creationId xmlns:a16="http://schemas.microsoft.com/office/drawing/2014/main" id="{45222632-E24D-4690-8B31-A10F984CF542}"/>
              </a:ext>
            </a:extLst>
          </p:cNvPr>
          <p:cNvSpPr>
            <a:spLocks/>
          </p:cNvSpPr>
          <p:nvPr/>
        </p:nvSpPr>
        <p:spPr bwMode="auto">
          <a:xfrm>
            <a:off x="2595563" y="1989138"/>
            <a:ext cx="977900" cy="1260475"/>
          </a:xfrm>
          <a:custGeom>
            <a:avLst/>
            <a:gdLst>
              <a:gd name="T0" fmla="*/ 2147483646 w 689"/>
              <a:gd name="T1" fmla="*/ 2147483646 h 1025"/>
              <a:gd name="T2" fmla="*/ 0 w 689"/>
              <a:gd name="T3" fmla="*/ 2147483646 h 1025"/>
              <a:gd name="T4" fmla="*/ 0 w 689"/>
              <a:gd name="T5" fmla="*/ 2147483646 h 1025"/>
              <a:gd name="T6" fmla="*/ 2147483646 w 689"/>
              <a:gd name="T7" fmla="*/ 2147483646 h 1025"/>
              <a:gd name="T8" fmla="*/ 2147483646 w 689"/>
              <a:gd name="T9" fmla="*/ 2147483646 h 1025"/>
              <a:gd name="T10" fmla="*/ 2147483646 w 689"/>
              <a:gd name="T11" fmla="*/ 2147483646 h 1025"/>
              <a:gd name="T12" fmla="*/ 2147483646 w 689"/>
              <a:gd name="T13" fmla="*/ 0 h 1025"/>
              <a:gd name="T14" fmla="*/ 2147483646 w 689"/>
              <a:gd name="T15" fmla="*/ 0 h 1025"/>
              <a:gd name="T16" fmla="*/ 2147483646 w 689"/>
              <a:gd name="T17" fmla="*/ 2147483646 h 10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9" h="1025">
                <a:moveTo>
                  <a:pt x="344" y="293"/>
                </a:moveTo>
                <a:lnTo>
                  <a:pt x="0" y="293"/>
                </a:lnTo>
                <a:lnTo>
                  <a:pt x="0" y="879"/>
                </a:lnTo>
                <a:lnTo>
                  <a:pt x="344" y="879"/>
                </a:lnTo>
                <a:lnTo>
                  <a:pt x="344" y="1025"/>
                </a:lnTo>
                <a:lnTo>
                  <a:pt x="689" y="1025"/>
                </a:lnTo>
                <a:lnTo>
                  <a:pt x="689" y="0"/>
                </a:lnTo>
                <a:lnTo>
                  <a:pt x="344" y="0"/>
                </a:lnTo>
                <a:lnTo>
                  <a:pt x="344" y="29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87" name="Freeform 73">
            <a:extLst>
              <a:ext uri="{FF2B5EF4-FFF2-40B4-BE49-F238E27FC236}">
                <a16:creationId xmlns:a16="http://schemas.microsoft.com/office/drawing/2014/main" id="{46697483-0F16-421F-BC08-EB539C7EA240}"/>
              </a:ext>
            </a:extLst>
          </p:cNvPr>
          <p:cNvSpPr>
            <a:spLocks/>
          </p:cNvSpPr>
          <p:nvPr/>
        </p:nvSpPr>
        <p:spPr bwMode="auto">
          <a:xfrm>
            <a:off x="2595563" y="1989138"/>
            <a:ext cx="977900" cy="1260475"/>
          </a:xfrm>
          <a:custGeom>
            <a:avLst/>
            <a:gdLst>
              <a:gd name="T0" fmla="*/ 2147483646 w 689"/>
              <a:gd name="T1" fmla="*/ 2147483646 h 1025"/>
              <a:gd name="T2" fmla="*/ 0 w 689"/>
              <a:gd name="T3" fmla="*/ 2147483646 h 1025"/>
              <a:gd name="T4" fmla="*/ 0 w 689"/>
              <a:gd name="T5" fmla="*/ 2147483646 h 1025"/>
              <a:gd name="T6" fmla="*/ 2147483646 w 689"/>
              <a:gd name="T7" fmla="*/ 2147483646 h 1025"/>
              <a:gd name="T8" fmla="*/ 2147483646 w 689"/>
              <a:gd name="T9" fmla="*/ 2147483646 h 1025"/>
              <a:gd name="T10" fmla="*/ 2147483646 w 689"/>
              <a:gd name="T11" fmla="*/ 2147483646 h 1025"/>
              <a:gd name="T12" fmla="*/ 2147483646 w 689"/>
              <a:gd name="T13" fmla="*/ 0 h 1025"/>
              <a:gd name="T14" fmla="*/ 2147483646 w 689"/>
              <a:gd name="T15" fmla="*/ 0 h 1025"/>
              <a:gd name="T16" fmla="*/ 2147483646 w 689"/>
              <a:gd name="T17" fmla="*/ 2147483646 h 10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9" h="1025">
                <a:moveTo>
                  <a:pt x="344" y="293"/>
                </a:moveTo>
                <a:lnTo>
                  <a:pt x="0" y="293"/>
                </a:lnTo>
                <a:lnTo>
                  <a:pt x="0" y="879"/>
                </a:lnTo>
                <a:lnTo>
                  <a:pt x="344" y="879"/>
                </a:lnTo>
                <a:lnTo>
                  <a:pt x="344" y="1025"/>
                </a:lnTo>
                <a:lnTo>
                  <a:pt x="689" y="1025"/>
                </a:lnTo>
                <a:lnTo>
                  <a:pt x="689" y="0"/>
                </a:lnTo>
                <a:lnTo>
                  <a:pt x="344" y="0"/>
                </a:lnTo>
                <a:lnTo>
                  <a:pt x="344" y="293"/>
                </a:lnTo>
                <a:close/>
              </a:path>
            </a:pathLst>
          </a:custGeom>
          <a:noFill/>
          <a:ln w="31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88" name="Rectangle 74">
            <a:extLst>
              <a:ext uri="{FF2B5EF4-FFF2-40B4-BE49-F238E27FC236}">
                <a16:creationId xmlns:a16="http://schemas.microsoft.com/office/drawing/2014/main" id="{08F17E41-C6C7-441D-8380-7C4DEC7143B9}"/>
              </a:ext>
            </a:extLst>
          </p:cNvPr>
          <p:cNvSpPr>
            <a:spLocks noChangeArrowheads="1"/>
          </p:cNvSpPr>
          <p:nvPr/>
        </p:nvSpPr>
        <p:spPr bwMode="auto">
          <a:xfrm>
            <a:off x="2625725" y="3322638"/>
            <a:ext cx="896938"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2200">
                <a:solidFill>
                  <a:srgbClr val="00FF00"/>
                </a:solidFill>
              </a:rPr>
              <a:t>Object</a:t>
            </a:r>
            <a:endParaRPr lang="en-US" altLang="en-US" sz="1600">
              <a:solidFill>
                <a:srgbClr val="00FF00"/>
              </a:solidFill>
            </a:endParaRPr>
          </a:p>
        </p:txBody>
      </p:sp>
      <p:sp>
        <p:nvSpPr>
          <p:cNvPr id="14389" name="Freeform 75">
            <a:extLst>
              <a:ext uri="{FF2B5EF4-FFF2-40B4-BE49-F238E27FC236}">
                <a16:creationId xmlns:a16="http://schemas.microsoft.com/office/drawing/2014/main" id="{B19DD3A9-FFE4-407A-8A10-0BABEC840C15}"/>
              </a:ext>
            </a:extLst>
          </p:cNvPr>
          <p:cNvSpPr>
            <a:spLocks/>
          </p:cNvSpPr>
          <p:nvPr/>
        </p:nvSpPr>
        <p:spPr bwMode="auto">
          <a:xfrm>
            <a:off x="2725738" y="2509838"/>
            <a:ext cx="769937" cy="576262"/>
          </a:xfrm>
          <a:custGeom>
            <a:avLst/>
            <a:gdLst>
              <a:gd name="T0" fmla="*/ 2147483646 w 1600"/>
              <a:gd name="T1" fmla="*/ 2147483646 h 1387"/>
              <a:gd name="T2" fmla="*/ 2147483646 w 1600"/>
              <a:gd name="T3" fmla="*/ 2147483646 h 1387"/>
              <a:gd name="T4" fmla="*/ 2147483646 w 1600"/>
              <a:gd name="T5" fmla="*/ 2147483646 h 1387"/>
              <a:gd name="T6" fmla="*/ 2147483646 w 1600"/>
              <a:gd name="T7" fmla="*/ 2147483646 h 1387"/>
              <a:gd name="T8" fmla="*/ 2147483646 w 1600"/>
              <a:gd name="T9" fmla="*/ 2147483646 h 13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0" h="1387">
                <a:moveTo>
                  <a:pt x="140" y="287"/>
                </a:moveTo>
                <a:cubicBezTo>
                  <a:pt x="280" y="28"/>
                  <a:pt x="690" y="0"/>
                  <a:pt x="1054" y="224"/>
                </a:cubicBezTo>
                <a:cubicBezTo>
                  <a:pt x="1419" y="449"/>
                  <a:pt x="1600" y="841"/>
                  <a:pt x="1460" y="1100"/>
                </a:cubicBezTo>
                <a:cubicBezTo>
                  <a:pt x="1320" y="1359"/>
                  <a:pt x="911" y="1387"/>
                  <a:pt x="546" y="1163"/>
                </a:cubicBezTo>
                <a:cubicBezTo>
                  <a:pt x="182" y="938"/>
                  <a:pt x="0" y="546"/>
                  <a:pt x="140" y="287"/>
                </a:cubicBezTo>
              </a:path>
            </a:pathLst>
          </a:custGeom>
          <a:solidFill>
            <a:srgbClr val="C0C0C0"/>
          </a:solidFill>
          <a:ln w="0">
            <a:solidFill>
              <a:srgbClr val="000000"/>
            </a:solidFill>
            <a:prstDash val="solid"/>
            <a:round/>
            <a:headEnd/>
            <a:tailEnd/>
          </a:ln>
        </p:spPr>
        <p:txBody>
          <a:bodyPr/>
          <a:lstStyle/>
          <a:p>
            <a:endParaRPr lang="en-US"/>
          </a:p>
        </p:txBody>
      </p:sp>
      <p:sp>
        <p:nvSpPr>
          <p:cNvPr id="14390" name="Freeform 76">
            <a:extLst>
              <a:ext uri="{FF2B5EF4-FFF2-40B4-BE49-F238E27FC236}">
                <a16:creationId xmlns:a16="http://schemas.microsoft.com/office/drawing/2014/main" id="{6F1640E9-2143-4D13-BD05-41D85E432F34}"/>
              </a:ext>
            </a:extLst>
          </p:cNvPr>
          <p:cNvSpPr>
            <a:spLocks/>
          </p:cNvSpPr>
          <p:nvPr/>
        </p:nvSpPr>
        <p:spPr bwMode="auto">
          <a:xfrm>
            <a:off x="2725738" y="2509838"/>
            <a:ext cx="769937" cy="576262"/>
          </a:xfrm>
          <a:custGeom>
            <a:avLst/>
            <a:gdLst>
              <a:gd name="T0" fmla="*/ 2147483646 w 542"/>
              <a:gd name="T1" fmla="*/ 2147483646 h 469"/>
              <a:gd name="T2" fmla="*/ 2147483646 w 542"/>
              <a:gd name="T3" fmla="*/ 2147483646 h 469"/>
              <a:gd name="T4" fmla="*/ 2147483646 w 542"/>
              <a:gd name="T5" fmla="*/ 2147483646 h 469"/>
              <a:gd name="T6" fmla="*/ 2147483646 w 542"/>
              <a:gd name="T7" fmla="*/ 2147483646 h 469"/>
              <a:gd name="T8" fmla="*/ 2147483646 w 542"/>
              <a:gd name="T9" fmla="*/ 2147483646 h 4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2" h="469">
                <a:moveTo>
                  <a:pt x="47" y="97"/>
                </a:moveTo>
                <a:cubicBezTo>
                  <a:pt x="95" y="10"/>
                  <a:pt x="234" y="0"/>
                  <a:pt x="357" y="76"/>
                </a:cubicBezTo>
                <a:cubicBezTo>
                  <a:pt x="481" y="152"/>
                  <a:pt x="542" y="284"/>
                  <a:pt x="495" y="372"/>
                </a:cubicBezTo>
                <a:cubicBezTo>
                  <a:pt x="447" y="459"/>
                  <a:pt x="309" y="469"/>
                  <a:pt x="185" y="393"/>
                </a:cubicBezTo>
                <a:cubicBezTo>
                  <a:pt x="62" y="317"/>
                  <a:pt x="0" y="185"/>
                  <a:pt x="47" y="97"/>
                </a:cubicBezTo>
              </a:path>
            </a:pathLst>
          </a:custGeom>
          <a:noFill/>
          <a:ln w="31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14391" name="Picture 78" descr="Xray Image">
            <a:extLst>
              <a:ext uri="{FF2B5EF4-FFF2-40B4-BE49-F238E27FC236}">
                <a16:creationId xmlns:a16="http://schemas.microsoft.com/office/drawing/2014/main" id="{B0EF8F72-CE04-49ED-A0A0-BD1B678CD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225" y="1260475"/>
            <a:ext cx="365442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9423" name="Picture 79" descr="Xray Image Inverted">
            <a:extLst>
              <a:ext uri="{FF2B5EF4-FFF2-40B4-BE49-F238E27FC236}">
                <a16:creationId xmlns:a16="http://schemas.microsoft.com/office/drawing/2014/main" id="{72B74EF3-FB33-4D21-83A1-3422CACAE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225" y="1258888"/>
            <a:ext cx="365442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93" name="Text Box 80">
            <a:extLst>
              <a:ext uri="{FF2B5EF4-FFF2-40B4-BE49-F238E27FC236}">
                <a16:creationId xmlns:a16="http://schemas.microsoft.com/office/drawing/2014/main" id="{FC0E73EA-CC96-4BF5-9F75-56BFE600F2F4}"/>
              </a:ext>
            </a:extLst>
          </p:cNvPr>
          <p:cNvSpPr txBox="1">
            <a:spLocks noChangeArrowheads="1"/>
          </p:cNvSpPr>
          <p:nvPr/>
        </p:nvSpPr>
        <p:spPr bwMode="auto">
          <a:xfrm rot="-5400000">
            <a:off x="-350043" y="2463006"/>
            <a:ext cx="1519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solidFill>
                  <a:srgbClr val="FF0000"/>
                </a:solidFill>
              </a:rPr>
              <a:t>X-Ray Source</a:t>
            </a:r>
          </a:p>
        </p:txBody>
      </p:sp>
      <p:sp>
        <p:nvSpPr>
          <p:cNvPr id="14394" name="Text Box 81">
            <a:extLst>
              <a:ext uri="{FF2B5EF4-FFF2-40B4-BE49-F238E27FC236}">
                <a16:creationId xmlns:a16="http://schemas.microsoft.com/office/drawing/2014/main" id="{182D1983-EF10-422F-8B1E-7A61CBFF5FFF}"/>
              </a:ext>
            </a:extLst>
          </p:cNvPr>
          <p:cNvSpPr txBox="1">
            <a:spLocks noChangeArrowheads="1"/>
          </p:cNvSpPr>
          <p:nvPr/>
        </p:nvSpPr>
        <p:spPr bwMode="auto">
          <a:xfrm rot="-5400000">
            <a:off x="4628357" y="2463006"/>
            <a:ext cx="1709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solidFill>
                  <a:schemeClr val="hlink"/>
                </a:solidFill>
              </a:rPr>
              <a:t> X-Ray Detector</a:t>
            </a:r>
          </a:p>
        </p:txBody>
      </p:sp>
      <p:sp>
        <p:nvSpPr>
          <p:cNvPr id="14395" name="Text Box 82">
            <a:extLst>
              <a:ext uri="{FF2B5EF4-FFF2-40B4-BE49-F238E27FC236}">
                <a16:creationId xmlns:a16="http://schemas.microsoft.com/office/drawing/2014/main" id="{3944B07E-8C3E-439C-9FF3-46125457FA1A}"/>
              </a:ext>
            </a:extLst>
          </p:cNvPr>
          <p:cNvSpPr txBox="1">
            <a:spLocks noChangeArrowheads="1"/>
          </p:cNvSpPr>
          <p:nvPr/>
        </p:nvSpPr>
        <p:spPr bwMode="auto">
          <a:xfrm>
            <a:off x="1036638" y="1587500"/>
            <a:ext cx="43973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solidFill>
                  <a:srgbClr val="FF0000"/>
                </a:solidFill>
              </a:rPr>
              <a:t>100</a:t>
            </a:r>
          </a:p>
        </p:txBody>
      </p:sp>
      <p:sp>
        <p:nvSpPr>
          <p:cNvPr id="14396" name="Text Box 83">
            <a:extLst>
              <a:ext uri="{FF2B5EF4-FFF2-40B4-BE49-F238E27FC236}">
                <a16:creationId xmlns:a16="http://schemas.microsoft.com/office/drawing/2014/main" id="{9EAB45E1-B774-42AA-A156-C341805FE10F}"/>
              </a:ext>
            </a:extLst>
          </p:cNvPr>
          <p:cNvSpPr txBox="1">
            <a:spLocks noChangeArrowheads="1"/>
          </p:cNvSpPr>
          <p:nvPr/>
        </p:nvSpPr>
        <p:spPr bwMode="auto">
          <a:xfrm>
            <a:off x="3698875" y="1563688"/>
            <a:ext cx="441325"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solidFill>
                  <a:srgbClr val="FF0000"/>
                </a:solidFill>
              </a:rPr>
              <a:t>100</a:t>
            </a:r>
          </a:p>
        </p:txBody>
      </p:sp>
      <p:sp>
        <p:nvSpPr>
          <p:cNvPr id="14397" name="Text Box 84">
            <a:extLst>
              <a:ext uri="{FF2B5EF4-FFF2-40B4-BE49-F238E27FC236}">
                <a16:creationId xmlns:a16="http://schemas.microsoft.com/office/drawing/2014/main" id="{6982FFE4-FAD2-4D3C-A8C1-0E04F1678779}"/>
              </a:ext>
            </a:extLst>
          </p:cNvPr>
          <p:cNvSpPr txBox="1">
            <a:spLocks noChangeArrowheads="1"/>
          </p:cNvSpPr>
          <p:nvPr/>
        </p:nvSpPr>
        <p:spPr bwMode="auto">
          <a:xfrm>
            <a:off x="1036638" y="2708275"/>
            <a:ext cx="43973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solidFill>
                  <a:srgbClr val="FF0000"/>
                </a:solidFill>
              </a:rPr>
              <a:t>100</a:t>
            </a:r>
          </a:p>
        </p:txBody>
      </p:sp>
      <p:sp>
        <p:nvSpPr>
          <p:cNvPr id="14398" name="Text Box 85">
            <a:extLst>
              <a:ext uri="{FF2B5EF4-FFF2-40B4-BE49-F238E27FC236}">
                <a16:creationId xmlns:a16="http://schemas.microsoft.com/office/drawing/2014/main" id="{887D7466-3CF3-4614-A9DA-B29ED81A8095}"/>
              </a:ext>
            </a:extLst>
          </p:cNvPr>
          <p:cNvSpPr txBox="1">
            <a:spLocks noChangeArrowheads="1"/>
          </p:cNvSpPr>
          <p:nvPr/>
        </p:nvSpPr>
        <p:spPr bwMode="auto">
          <a:xfrm>
            <a:off x="3754438" y="2714625"/>
            <a:ext cx="36353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solidFill>
                  <a:srgbClr val="FF0000"/>
                </a:solidFill>
              </a:rPr>
              <a:t>10</a:t>
            </a:r>
          </a:p>
        </p:txBody>
      </p:sp>
      <p:sp>
        <p:nvSpPr>
          <p:cNvPr id="14399" name="Rectangle 87">
            <a:extLst>
              <a:ext uri="{FF2B5EF4-FFF2-40B4-BE49-F238E27FC236}">
                <a16:creationId xmlns:a16="http://schemas.microsoft.com/office/drawing/2014/main" id="{94A8F31A-CDD3-4B37-990B-5FE6DD0AE625}"/>
              </a:ext>
            </a:extLst>
          </p:cNvPr>
          <p:cNvSpPr>
            <a:spLocks noChangeArrowheads="1"/>
          </p:cNvSpPr>
          <p:nvPr/>
        </p:nvSpPr>
        <p:spPr bwMode="auto">
          <a:xfrm>
            <a:off x="5080000" y="1535113"/>
            <a:ext cx="195263" cy="2162175"/>
          </a:xfrm>
          <a:prstGeom prst="rect">
            <a:avLst/>
          </a:prstGeom>
          <a:solidFill>
            <a:schemeClr val="hlink"/>
          </a:solidFill>
          <a:ln w="38100">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sp>
        <p:nvSpPr>
          <p:cNvPr id="14400" name="Rectangle 88">
            <a:extLst>
              <a:ext uri="{FF2B5EF4-FFF2-40B4-BE49-F238E27FC236}">
                <a16:creationId xmlns:a16="http://schemas.microsoft.com/office/drawing/2014/main" id="{41CBB38E-C735-4762-BB99-A5D41DB0E480}"/>
              </a:ext>
            </a:extLst>
          </p:cNvPr>
          <p:cNvSpPr>
            <a:spLocks noChangeArrowheads="1"/>
          </p:cNvSpPr>
          <p:nvPr/>
        </p:nvSpPr>
        <p:spPr bwMode="auto">
          <a:xfrm>
            <a:off x="6507163" y="3189288"/>
            <a:ext cx="101600" cy="96837"/>
          </a:xfrm>
          <a:prstGeom prst="rect">
            <a:avLst/>
          </a:prstGeom>
          <a:noFill/>
          <a:ln w="2857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solidFill>
                <a:srgbClr val="660066"/>
              </a:solidFill>
            </a:endParaRPr>
          </a:p>
        </p:txBody>
      </p:sp>
      <p:sp>
        <p:nvSpPr>
          <p:cNvPr id="14401" name="Rectangle 89">
            <a:extLst>
              <a:ext uri="{FF2B5EF4-FFF2-40B4-BE49-F238E27FC236}">
                <a16:creationId xmlns:a16="http://schemas.microsoft.com/office/drawing/2014/main" id="{67A606AD-83A8-41EA-AF67-B4AC91E2A964}"/>
              </a:ext>
            </a:extLst>
          </p:cNvPr>
          <p:cNvSpPr>
            <a:spLocks noChangeArrowheads="1"/>
          </p:cNvSpPr>
          <p:nvPr/>
        </p:nvSpPr>
        <p:spPr bwMode="auto">
          <a:xfrm>
            <a:off x="7886700" y="3246438"/>
            <a:ext cx="100013" cy="96837"/>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solidFill>
                <a:srgbClr val="660066"/>
              </a:solidFill>
            </a:endParaRPr>
          </a:p>
        </p:txBody>
      </p:sp>
      <p:pic>
        <p:nvPicPr>
          <p:cNvPr id="14402" name="Picture 90" descr="675px-EM_Spectrum_Properties_edit">
            <a:extLst>
              <a:ext uri="{FF2B5EF4-FFF2-40B4-BE49-F238E27FC236}">
                <a16:creationId xmlns:a16="http://schemas.microsoft.com/office/drawing/2014/main" id="{B1070537-59F0-4A11-B5B0-63E94FD1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7919" b="27361"/>
          <a:stretch>
            <a:fillRect/>
          </a:stretch>
        </p:blipFill>
        <p:spPr bwMode="auto">
          <a:xfrm>
            <a:off x="4225925" y="4130675"/>
            <a:ext cx="55467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48D8BA3C-89F1-4E8E-ACFE-DB5D4D7DC79D}"/>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BE35F317-BEDB-4E44-AAE5-CCD104711506}"/>
              </a:ext>
            </a:extLst>
          </p:cNvPr>
          <p:cNvSpPr>
            <a:spLocks noGrp="1"/>
          </p:cNvSpPr>
          <p:nvPr>
            <p:ph type="sldNum" sz="quarter" idx="12"/>
          </p:nvPr>
        </p:nvSpPr>
        <p:spPr/>
        <p:txBody>
          <a:bodyPr/>
          <a:lstStyle/>
          <a:p>
            <a:pPr>
              <a:defRPr/>
            </a:pPr>
            <a:fld id="{F0717801-9C2A-4D39-A345-FFE34DD1CB73}" type="slidenum">
              <a:rPr lang="en-US" altLang="en-US" smtClean="0"/>
              <a:pPr>
                <a:defRPr/>
              </a:pPr>
              <a:t>32</a:t>
            </a:fld>
            <a:endParaRPr lang="en-US" altLang="en-US"/>
          </a:p>
        </p:txBody>
      </p:sp>
    </p:spTree>
    <p:extLst>
      <p:ext uri="{BB962C8B-B14F-4D97-AF65-F5344CB8AC3E}">
        <p14:creationId xmlns:p14="http://schemas.microsoft.com/office/powerpoint/2010/main" val="42169344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2000"/>
                                        <p:tgtEl>
                                          <p:spTgt spid="569423"/>
                                        </p:tgtEl>
                                      </p:cBhvr>
                                    </p:animEffect>
                                    <p:set>
                                      <p:cBhvr>
                                        <p:cTn id="7" dur="1" fill="hold">
                                          <p:stCondLst>
                                            <p:cond delay="1999"/>
                                          </p:stCondLst>
                                        </p:cTn>
                                        <p:tgtEl>
                                          <p:spTgt spid="5694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a:extLst>
              <a:ext uri="{FF2B5EF4-FFF2-40B4-BE49-F238E27FC236}">
                <a16:creationId xmlns:a16="http://schemas.microsoft.com/office/drawing/2014/main" id="{7619729A-B79A-442A-A4BB-C0DD1114BD10}"/>
              </a:ext>
            </a:extLst>
          </p:cNvPr>
          <p:cNvSpPr>
            <a:spLocks noGrp="1" noChangeArrowheads="1"/>
          </p:cNvSpPr>
          <p:nvPr>
            <p:ph type="title"/>
          </p:nvPr>
        </p:nvSpPr>
        <p:spPr>
          <a:xfrm>
            <a:off x="328613" y="215900"/>
            <a:ext cx="9258300" cy="444500"/>
          </a:xfrm>
        </p:spPr>
        <p:txBody>
          <a:bodyPr rtlCol="0">
            <a:normAutofit fontScale="90000"/>
          </a:bodyPr>
          <a:lstStyle/>
          <a:p>
            <a:pPr eaLnBrk="1" fontAlgn="auto" hangingPunct="1">
              <a:spcAft>
                <a:spcPts val="0"/>
              </a:spcAft>
              <a:defRPr/>
            </a:pPr>
            <a:r>
              <a:rPr lang="en-US" sz="2400" dirty="0">
                <a:ea typeface="+mj-ea"/>
              </a:rPr>
              <a:t>MRI counts the number of energized spins at a particular location.</a:t>
            </a:r>
          </a:p>
        </p:txBody>
      </p:sp>
      <p:sp>
        <p:nvSpPr>
          <p:cNvPr id="16387" name="Rectangle 3">
            <a:extLst>
              <a:ext uri="{FF2B5EF4-FFF2-40B4-BE49-F238E27FC236}">
                <a16:creationId xmlns:a16="http://schemas.microsoft.com/office/drawing/2014/main" id="{A5898B66-1586-4BEE-866A-04B028BC70EF}"/>
              </a:ext>
            </a:extLst>
          </p:cNvPr>
          <p:cNvSpPr>
            <a:spLocks noGrp="1"/>
          </p:cNvSpPr>
          <p:nvPr>
            <p:ph type="body" sz="half" idx="2"/>
          </p:nvPr>
        </p:nvSpPr>
        <p:spPr>
          <a:xfrm>
            <a:off x="5143500" y="2055813"/>
            <a:ext cx="4865688" cy="3200400"/>
          </a:xfrm>
        </p:spPr>
        <p:txBody>
          <a:bodyPr/>
          <a:lstStyle/>
          <a:p>
            <a:pPr eaLnBrk="1" hangingPunct="1">
              <a:lnSpc>
                <a:spcPct val="80000"/>
              </a:lnSpc>
            </a:pPr>
            <a:r>
              <a:rPr lang="en-US" altLang="en-US" sz="1600" dirty="0">
                <a:latin typeface="Arial" panose="020B0604020202020204" pitchFamily="34" charset="0"/>
                <a:cs typeface="Arial" panose="020B0604020202020204" pitchFamily="34" charset="0"/>
              </a:rPr>
              <a:t>MRI energy</a:t>
            </a:r>
            <a:r>
              <a:rPr lang="en-US" altLang="en-US" sz="1600" b="1" dirty="0">
                <a:latin typeface="Arial" panose="020B0604020202020204" pitchFamily="34" charset="0"/>
                <a:cs typeface="Arial" panose="020B0604020202020204" pitchFamily="34" charset="0"/>
              </a:rPr>
              <a:t> </a:t>
            </a:r>
            <a:r>
              <a:rPr lang="en-US" altLang="en-US" sz="1600" b="1" dirty="0">
                <a:solidFill>
                  <a:srgbClr val="FF0000"/>
                </a:solidFill>
                <a:latin typeface="Arial" panose="020B0604020202020204" pitchFamily="34" charset="0"/>
                <a:cs typeface="Arial" panose="020B0604020202020204" pitchFamily="34" charset="0"/>
              </a:rPr>
              <a:t>source</a:t>
            </a:r>
            <a:r>
              <a:rPr lang="en-US" altLang="en-US" sz="1600" dirty="0">
                <a:latin typeface="Arial" panose="020B0604020202020204" pitchFamily="34" charset="0"/>
                <a:cs typeface="Arial" panose="020B0604020202020204" pitchFamily="34" charset="0"/>
              </a:rPr>
              <a:t> is radio frequency (RF) waves </a:t>
            </a:r>
          </a:p>
          <a:p>
            <a:pPr eaLnBrk="1" hangingPunct="1">
              <a:lnSpc>
                <a:spcPct val="80000"/>
              </a:lnSpc>
            </a:pPr>
            <a:endParaRPr lang="en-US" altLang="en-US" sz="1600" dirty="0">
              <a:latin typeface="Arial" panose="020B0604020202020204" pitchFamily="34" charset="0"/>
              <a:cs typeface="Arial" panose="020B0604020202020204" pitchFamily="34" charset="0"/>
            </a:endParaRPr>
          </a:p>
          <a:p>
            <a:pPr eaLnBrk="1" hangingPunct="1">
              <a:lnSpc>
                <a:spcPct val="90000"/>
              </a:lnSpc>
              <a:spcBef>
                <a:spcPct val="0"/>
              </a:spcBef>
              <a:spcAft>
                <a:spcPts val="600"/>
              </a:spcAft>
            </a:pPr>
            <a:r>
              <a:rPr lang="en-US" altLang="en-US" sz="1600" dirty="0">
                <a:latin typeface="Arial" panose="020B0604020202020204" pitchFamily="34" charset="0"/>
                <a:cs typeface="Arial" panose="020B0604020202020204" pitchFamily="34" charset="0"/>
              </a:rPr>
              <a:t>In a magnetic field, protons in the object that have spin </a:t>
            </a:r>
            <a:r>
              <a:rPr lang="en-US" altLang="en-US" sz="1600" b="1" dirty="0">
                <a:solidFill>
                  <a:srgbClr val="00FF00"/>
                </a:solidFill>
                <a:latin typeface="Arial" panose="020B0604020202020204" pitchFamily="34" charset="0"/>
                <a:cs typeface="Arial" panose="020B0604020202020204" pitchFamily="34" charset="0"/>
              </a:rPr>
              <a:t>absorb</a:t>
            </a:r>
            <a:r>
              <a:rPr lang="en-US" altLang="en-US" sz="1600" b="1" dirty="0">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the energy from the radio waves</a:t>
            </a:r>
          </a:p>
          <a:p>
            <a:pPr eaLnBrk="1" hangingPunct="1">
              <a:lnSpc>
                <a:spcPct val="80000"/>
              </a:lnSpc>
            </a:pPr>
            <a:endParaRPr lang="en-US" altLang="en-US" sz="1600" dirty="0">
              <a:latin typeface="Arial" panose="020B0604020202020204" pitchFamily="34" charset="0"/>
              <a:cs typeface="Arial" panose="020B0604020202020204" pitchFamily="34" charset="0"/>
            </a:endParaRPr>
          </a:p>
          <a:p>
            <a:pPr eaLnBrk="1" hangingPunct="1">
              <a:lnSpc>
                <a:spcPct val="80000"/>
              </a:lnSpc>
            </a:pPr>
            <a:r>
              <a:rPr lang="en-US" altLang="en-US" sz="1600" dirty="0">
                <a:latin typeface="Arial" panose="020B0604020202020204" pitchFamily="34" charset="0"/>
                <a:cs typeface="Arial" panose="020B0604020202020204" pitchFamily="34" charset="0"/>
              </a:rPr>
              <a:t>We </a:t>
            </a:r>
            <a:r>
              <a:rPr lang="en-US" altLang="en-US" sz="1600" b="1" dirty="0">
                <a:solidFill>
                  <a:schemeClr val="hlink"/>
                </a:solidFill>
                <a:latin typeface="Arial" panose="020B0604020202020204" pitchFamily="34" charset="0"/>
                <a:cs typeface="Arial" panose="020B0604020202020204" pitchFamily="34" charset="0"/>
              </a:rPr>
              <a:t>detect</a:t>
            </a:r>
            <a:r>
              <a:rPr lang="en-US" altLang="en-US" sz="1600" dirty="0">
                <a:latin typeface="Arial" panose="020B0604020202020204" pitchFamily="34" charset="0"/>
                <a:cs typeface="Arial" panose="020B0604020202020204" pitchFamily="34" charset="0"/>
              </a:rPr>
              <a:t> the  spins as they release the energy they just absorbed and return to thermal equilibrium.</a:t>
            </a:r>
          </a:p>
          <a:p>
            <a:pPr eaLnBrk="1" hangingPunct="1">
              <a:lnSpc>
                <a:spcPct val="80000"/>
              </a:lnSpc>
            </a:pPr>
            <a:endParaRPr lang="en-US" altLang="en-US" sz="1600" dirty="0">
              <a:latin typeface="Arial" panose="020B0604020202020204" pitchFamily="34" charset="0"/>
              <a:cs typeface="Arial" panose="020B0604020202020204" pitchFamily="34" charset="0"/>
            </a:endParaRPr>
          </a:p>
          <a:p>
            <a:pPr eaLnBrk="1" hangingPunct="1">
              <a:lnSpc>
                <a:spcPct val="80000"/>
              </a:lnSpc>
            </a:pPr>
            <a:r>
              <a:rPr lang="en-US" altLang="en-US" sz="1600" dirty="0">
                <a:latin typeface="Arial" panose="020B0604020202020204" pitchFamily="34" charset="0"/>
                <a:cs typeface="Arial" panose="020B0604020202020204" pitchFamily="34" charset="0"/>
              </a:rPr>
              <a:t>The position of the spins in the object is determined by from it</a:t>
            </a:r>
            <a:r>
              <a:rPr lang="ja-JP" altLang="en-US" sz="1600" dirty="0">
                <a:latin typeface="Arial" panose="020B0604020202020204" pitchFamily="34" charset="0"/>
                <a:cs typeface="Arial" panose="020B0604020202020204" pitchFamily="34" charset="0"/>
              </a:rPr>
              <a:t>’</a:t>
            </a:r>
            <a:r>
              <a:rPr lang="en-US" altLang="ja-JP" sz="1600" dirty="0">
                <a:latin typeface="Arial" panose="020B0604020202020204" pitchFamily="34" charset="0"/>
                <a:cs typeface="Arial" panose="020B0604020202020204" pitchFamily="34" charset="0"/>
              </a:rPr>
              <a:t>s precession frequency. </a:t>
            </a:r>
            <a:endParaRPr lang="en-US" altLang="en-US" sz="1600" dirty="0">
              <a:latin typeface="Arial" panose="020B0604020202020204" pitchFamily="34" charset="0"/>
              <a:cs typeface="Arial" panose="020B0604020202020204" pitchFamily="34" charset="0"/>
            </a:endParaRPr>
          </a:p>
        </p:txBody>
      </p:sp>
      <p:graphicFrame>
        <p:nvGraphicFramePr>
          <p:cNvPr id="16388" name="Object 4">
            <a:extLst>
              <a:ext uri="{FF2B5EF4-FFF2-40B4-BE49-F238E27FC236}">
                <a16:creationId xmlns:a16="http://schemas.microsoft.com/office/drawing/2014/main" id="{0372148A-CB42-4E30-B5FC-EBE9BA01247D}"/>
              </a:ext>
            </a:extLst>
          </p:cNvPr>
          <p:cNvGraphicFramePr>
            <a:graphicFrameLocks noChangeAspect="1"/>
          </p:cNvGraphicFramePr>
          <p:nvPr/>
        </p:nvGraphicFramePr>
        <p:xfrm>
          <a:off x="919163" y="1525588"/>
          <a:ext cx="3425825" cy="4403725"/>
        </p:xfrm>
        <a:graphic>
          <a:graphicData uri="http://schemas.openxmlformats.org/presentationml/2006/ole">
            <mc:AlternateContent xmlns:mc="http://schemas.openxmlformats.org/markup-compatibility/2006">
              <mc:Choice xmlns:v="urn:schemas-microsoft-com:vml" Requires="v">
                <p:oleObj spid="_x0000_s78854" name="Visio" r:id="rId4" imgW="3550849" imgH="5509142" progId="Visio.Drawing.6">
                  <p:embed/>
                </p:oleObj>
              </mc:Choice>
              <mc:Fallback>
                <p:oleObj name="Visio" r:id="rId4" imgW="3550849" imgH="5509142" progId="Visio.Drawing.6">
                  <p:embed/>
                  <p:pic>
                    <p:nvPicPr>
                      <p:cNvPr id="16388" name="Object 4">
                        <a:extLst>
                          <a:ext uri="{FF2B5EF4-FFF2-40B4-BE49-F238E27FC236}">
                            <a16:creationId xmlns:a16="http://schemas.microsoft.com/office/drawing/2014/main" id="{0372148A-CB42-4E30-B5FC-EBE9BA012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919163" y="1525588"/>
                        <a:ext cx="3425825"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389" name="Text Box 5">
            <a:extLst>
              <a:ext uri="{FF2B5EF4-FFF2-40B4-BE49-F238E27FC236}">
                <a16:creationId xmlns:a16="http://schemas.microsoft.com/office/drawing/2014/main" id="{87D1E798-EE03-4E52-AF19-FD7671F5782B}"/>
              </a:ext>
            </a:extLst>
          </p:cNvPr>
          <p:cNvSpPr txBox="1">
            <a:spLocks noChangeArrowheads="1"/>
          </p:cNvSpPr>
          <p:nvPr/>
        </p:nvSpPr>
        <p:spPr bwMode="auto">
          <a:xfrm>
            <a:off x="461963" y="1168400"/>
            <a:ext cx="12065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909" tIns="41454" rIns="82909" bIns="41454">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414338"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828675"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243013"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1658938"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1161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5733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0305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4877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solidFill>
                  <a:srgbClr val="FF0000"/>
                </a:solidFill>
              </a:rPr>
              <a:t>RF Source</a:t>
            </a:r>
          </a:p>
        </p:txBody>
      </p:sp>
      <p:sp>
        <p:nvSpPr>
          <p:cNvPr id="16390" name="Text Box 6">
            <a:extLst>
              <a:ext uri="{FF2B5EF4-FFF2-40B4-BE49-F238E27FC236}">
                <a16:creationId xmlns:a16="http://schemas.microsoft.com/office/drawing/2014/main" id="{6A399834-3611-4ED9-A3A8-23E2BCF6EDE6}"/>
              </a:ext>
            </a:extLst>
          </p:cNvPr>
          <p:cNvSpPr txBox="1">
            <a:spLocks noChangeArrowheads="1"/>
          </p:cNvSpPr>
          <p:nvPr/>
        </p:nvSpPr>
        <p:spPr bwMode="auto">
          <a:xfrm>
            <a:off x="1643063" y="3656013"/>
            <a:ext cx="23971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909" tIns="41454" rIns="82909" bIns="41454">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414338"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828675"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243013"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1658938"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1161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5733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0305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4877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sp>
        <p:nvSpPr>
          <p:cNvPr id="16391" name="Text Box 7">
            <a:extLst>
              <a:ext uri="{FF2B5EF4-FFF2-40B4-BE49-F238E27FC236}">
                <a16:creationId xmlns:a16="http://schemas.microsoft.com/office/drawing/2014/main" id="{6D8DD0D1-32B7-4B7B-B5E7-0DF365526173}"/>
              </a:ext>
            </a:extLst>
          </p:cNvPr>
          <p:cNvSpPr txBox="1">
            <a:spLocks noChangeArrowheads="1"/>
          </p:cNvSpPr>
          <p:nvPr/>
        </p:nvSpPr>
        <p:spPr bwMode="auto">
          <a:xfrm>
            <a:off x="2208213" y="3140075"/>
            <a:ext cx="82073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909" tIns="41454" rIns="82909" bIns="41454">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414338"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828675"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243013"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1658938"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1161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5733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0305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4877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solidFill>
                  <a:srgbClr val="00FF00"/>
                </a:solidFill>
              </a:rPr>
              <a:t>Object</a:t>
            </a:r>
          </a:p>
        </p:txBody>
      </p:sp>
      <p:sp>
        <p:nvSpPr>
          <p:cNvPr id="16392" name="Text Box 8">
            <a:extLst>
              <a:ext uri="{FF2B5EF4-FFF2-40B4-BE49-F238E27FC236}">
                <a16:creationId xmlns:a16="http://schemas.microsoft.com/office/drawing/2014/main" id="{E07FA67B-4B79-4917-9416-66AD104A1542}"/>
              </a:ext>
            </a:extLst>
          </p:cNvPr>
          <p:cNvSpPr txBox="1">
            <a:spLocks noChangeArrowheads="1"/>
          </p:cNvSpPr>
          <p:nvPr/>
        </p:nvSpPr>
        <p:spPr bwMode="auto">
          <a:xfrm>
            <a:off x="2185988" y="5518150"/>
            <a:ext cx="82073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909" tIns="41454" rIns="82909" bIns="41454">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414338"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828675"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243013"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1658938"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1161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5733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0305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4877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solidFill>
                  <a:srgbClr val="00FF00"/>
                </a:solidFill>
              </a:rPr>
              <a:t>Object</a:t>
            </a:r>
          </a:p>
        </p:txBody>
      </p:sp>
      <p:sp>
        <p:nvSpPr>
          <p:cNvPr id="16393" name="Text Box 9">
            <a:extLst>
              <a:ext uri="{FF2B5EF4-FFF2-40B4-BE49-F238E27FC236}">
                <a16:creationId xmlns:a16="http://schemas.microsoft.com/office/drawing/2014/main" id="{3B493483-1E18-4057-A0EE-434725527CF0}"/>
              </a:ext>
            </a:extLst>
          </p:cNvPr>
          <p:cNvSpPr txBox="1">
            <a:spLocks noChangeArrowheads="1"/>
          </p:cNvSpPr>
          <p:nvPr/>
        </p:nvSpPr>
        <p:spPr bwMode="auto">
          <a:xfrm>
            <a:off x="384175" y="5897563"/>
            <a:ext cx="134778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909" tIns="41454" rIns="82909" bIns="41454">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414338"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828675"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243013"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1658938"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1161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5733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0305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487738"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a:solidFill>
                  <a:schemeClr val="hlink"/>
                </a:solidFill>
              </a:rPr>
              <a:t>RF Detector</a:t>
            </a:r>
          </a:p>
        </p:txBody>
      </p:sp>
      <p:sp>
        <p:nvSpPr>
          <p:cNvPr id="3" name="Footer Placeholder 2">
            <a:extLst>
              <a:ext uri="{FF2B5EF4-FFF2-40B4-BE49-F238E27FC236}">
                <a16:creationId xmlns:a16="http://schemas.microsoft.com/office/drawing/2014/main" id="{266187F2-B2B6-4DDA-BFCD-59E3DE920D41}"/>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D248B831-8370-4A04-8133-F748F7A46C7A}"/>
              </a:ext>
            </a:extLst>
          </p:cNvPr>
          <p:cNvSpPr>
            <a:spLocks noGrp="1"/>
          </p:cNvSpPr>
          <p:nvPr>
            <p:ph type="sldNum" sz="quarter" idx="12"/>
          </p:nvPr>
        </p:nvSpPr>
        <p:spPr/>
        <p:txBody>
          <a:bodyPr/>
          <a:lstStyle/>
          <a:p>
            <a:pPr>
              <a:defRPr/>
            </a:pPr>
            <a:fld id="{A457FA14-F3D0-4CE6-B817-B8ACB669EC69}" type="slidenum">
              <a:rPr lang="en-US" altLang="en-US" smtClean="0"/>
              <a:pPr>
                <a:defRPr/>
              </a:pPr>
              <a:t>33</a:t>
            </a:fld>
            <a:endParaRPr lang="en-US" altLang="en-US"/>
          </a:p>
        </p:txBody>
      </p:sp>
    </p:spTree>
    <p:extLst>
      <p:ext uri="{BB962C8B-B14F-4D97-AF65-F5344CB8AC3E}">
        <p14:creationId xmlns:p14="http://schemas.microsoft.com/office/powerpoint/2010/main" val="228562565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5">
            <a:extLst>
              <a:ext uri="{FF2B5EF4-FFF2-40B4-BE49-F238E27FC236}">
                <a16:creationId xmlns:a16="http://schemas.microsoft.com/office/drawing/2014/main" id="{7B379C26-1A16-403B-9304-7D0572A57682}"/>
              </a:ext>
            </a:extLst>
          </p:cNvPr>
          <p:cNvSpPr>
            <a:spLocks noGrp="1"/>
          </p:cNvSpPr>
          <p:nvPr>
            <p:ph type="title"/>
          </p:nvPr>
        </p:nvSpPr>
        <p:spPr>
          <a:xfrm>
            <a:off x="401638" y="112713"/>
            <a:ext cx="9258300" cy="709612"/>
          </a:xfrm>
        </p:spPr>
        <p:txBody>
          <a:bodyPr/>
          <a:lstStyle/>
          <a:p>
            <a:pPr algn="ctr" eaLnBrk="1" hangingPunct="1"/>
            <a:r>
              <a:rPr lang="pt-BR" altLang="en-US" sz="2400" dirty="0">
                <a:latin typeface="Arial" panose="020B0604020202020204" pitchFamily="34" charset="0"/>
                <a:cs typeface="Arial" panose="020B0604020202020204" pitchFamily="34" charset="0"/>
                <a:hlinkClick r:id="rId2"/>
              </a:rPr>
              <a:t>http://www.imaios.com/en/e-Courses/e-MRI</a:t>
            </a:r>
            <a:endParaRPr lang="en-US" altLang="en-US" sz="2400" dirty="0">
              <a:latin typeface="Arial" panose="020B0604020202020204" pitchFamily="34" charset="0"/>
              <a:cs typeface="Arial" panose="020B0604020202020204" pitchFamily="34" charset="0"/>
            </a:endParaRPr>
          </a:p>
        </p:txBody>
      </p:sp>
      <p:pic>
        <p:nvPicPr>
          <p:cNvPr id="70659" name="Picture 3">
            <a:extLst>
              <a:ext uri="{FF2B5EF4-FFF2-40B4-BE49-F238E27FC236}">
                <a16:creationId xmlns:a16="http://schemas.microsoft.com/office/drawing/2014/main" id="{83AD17F1-D8F6-446F-9A4C-2DEB7E436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7" y="916918"/>
            <a:ext cx="6640513"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4D757DD8-1BBC-4482-A9FA-D38D877A39CF}"/>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35EFAB5E-2836-4508-B445-C2B85581EC59}"/>
              </a:ext>
            </a:extLst>
          </p:cNvPr>
          <p:cNvSpPr>
            <a:spLocks noGrp="1"/>
          </p:cNvSpPr>
          <p:nvPr>
            <p:ph type="sldNum" sz="quarter" idx="12"/>
          </p:nvPr>
        </p:nvSpPr>
        <p:spPr/>
        <p:txBody>
          <a:bodyPr/>
          <a:lstStyle/>
          <a:p>
            <a:pPr>
              <a:defRPr/>
            </a:pPr>
            <a:fld id="{F0717801-9C2A-4D39-A345-FFE34DD1CB73}" type="slidenum">
              <a:rPr lang="en-US" altLang="en-US" smtClean="0"/>
              <a:pPr>
                <a:defRPr/>
              </a:pPr>
              <a:t>34</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6C259F5-5F50-469B-B4C1-D59925797301}"/>
              </a:ext>
            </a:extLst>
          </p:cNvPr>
          <p:cNvSpPr>
            <a:spLocks noGrp="1"/>
          </p:cNvSpPr>
          <p:nvPr>
            <p:ph type="title"/>
          </p:nvPr>
        </p:nvSpPr>
        <p:spPr/>
        <p:txBody>
          <a:bodyPr/>
          <a:lstStyle/>
          <a:p>
            <a:pPr eaLnBrk="1" hangingPunct="1"/>
            <a:r>
              <a:rPr lang="en-US" altLang="en-US">
                <a:latin typeface="Arial" panose="020B0604020202020204" pitchFamily="34" charset="0"/>
                <a:cs typeface="Arial" panose="020B0604020202020204" pitchFamily="34" charset="0"/>
              </a:rPr>
              <a:t>An example from the eNMR Periodic Table showing the isotopes of Hydrogen.</a:t>
            </a:r>
          </a:p>
        </p:txBody>
      </p:sp>
      <p:pic>
        <p:nvPicPr>
          <p:cNvPr id="27651" name="Picture 3">
            <a:extLst>
              <a:ext uri="{FF2B5EF4-FFF2-40B4-BE49-F238E27FC236}">
                <a16:creationId xmlns:a16="http://schemas.microsoft.com/office/drawing/2014/main" id="{E9E5F7A6-EF39-4033-B030-71279E45F3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3300" y="2159000"/>
            <a:ext cx="82804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BEAEC43-2FB8-4B72-B258-199F74172665}"/>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59BA02C3-2C19-4B16-9D0C-741E7FFDDA6F}"/>
              </a:ext>
            </a:extLst>
          </p:cNvPr>
          <p:cNvSpPr>
            <a:spLocks noGrp="1"/>
          </p:cNvSpPr>
          <p:nvPr>
            <p:ph type="sldNum" sz="quarter" idx="12"/>
          </p:nvPr>
        </p:nvSpPr>
        <p:spPr/>
        <p:txBody>
          <a:bodyPr/>
          <a:lstStyle/>
          <a:p>
            <a:pPr>
              <a:defRPr/>
            </a:pPr>
            <a:fld id="{F0717801-9C2A-4D39-A345-FFE34DD1CB73}" type="slidenum">
              <a:rPr lang="en-US" altLang="en-US" smtClean="0"/>
              <a:pPr>
                <a:defRPr/>
              </a:pPr>
              <a:t>4</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2EA1AF4-EEB2-4D50-ADC0-91C19DD13B84}"/>
              </a:ext>
            </a:extLst>
          </p:cNvPr>
          <p:cNvSpPr>
            <a:spLocks noGrp="1"/>
          </p:cNvSpPr>
          <p:nvPr>
            <p:ph type="title"/>
          </p:nvPr>
        </p:nvSpPr>
        <p:spPr/>
        <p:txBody>
          <a:bodyPr/>
          <a:lstStyle/>
          <a:p>
            <a:pPr algn="ctr"/>
            <a:r>
              <a:rPr lang="en-US" sz="4000" dirty="0"/>
              <a:t>total magnetic spin in a voxel</a:t>
            </a:r>
          </a:p>
        </p:txBody>
      </p:sp>
      <p:sp>
        <p:nvSpPr>
          <p:cNvPr id="10" name="Text Placeholder 9">
            <a:extLst>
              <a:ext uri="{FF2B5EF4-FFF2-40B4-BE49-F238E27FC236}">
                <a16:creationId xmlns:a16="http://schemas.microsoft.com/office/drawing/2014/main" id="{FDF2F2DF-E396-422F-8A75-3548C735AF1F}"/>
              </a:ext>
            </a:extLst>
          </p:cNvPr>
          <p:cNvSpPr>
            <a:spLocks noGrp="1"/>
          </p:cNvSpPr>
          <p:nvPr>
            <p:ph type="body" idx="1"/>
          </p:nvPr>
        </p:nvSpPr>
        <p:spPr/>
        <p:txBody>
          <a:bodyPr/>
          <a:lstStyle/>
          <a:p>
            <a:pPr algn="ctr"/>
            <a:r>
              <a:rPr lang="en-US" dirty="0"/>
              <a:t>w/o external magnetic field</a:t>
            </a:r>
          </a:p>
        </p:txBody>
      </p:sp>
      <p:pic>
        <p:nvPicPr>
          <p:cNvPr id="8" name="Content Placeholder 5">
            <a:extLst>
              <a:ext uri="{FF2B5EF4-FFF2-40B4-BE49-F238E27FC236}">
                <a16:creationId xmlns:a16="http://schemas.microsoft.com/office/drawing/2014/main" id="{E9646B07-F3CB-4EE4-8D08-AD6E76D47AF4}"/>
              </a:ext>
            </a:extLst>
          </p:cNvPr>
          <p:cNvPicPr>
            <a:picLocks noGrp="1" noChangeAspect="1"/>
          </p:cNvPicPr>
          <p:nvPr>
            <p:ph sz="half" idx="2"/>
          </p:nvPr>
        </p:nvPicPr>
        <p:blipFill>
          <a:blip r:embed="rId4"/>
          <a:stretch>
            <a:fillRect/>
          </a:stretch>
        </p:blipFill>
        <p:spPr>
          <a:xfrm>
            <a:off x="1046867" y="2292350"/>
            <a:ext cx="3335186" cy="3160947"/>
          </a:xfrm>
          <a:prstGeom prst="rect">
            <a:avLst/>
          </a:prstGeom>
        </p:spPr>
      </p:pic>
      <p:sp>
        <p:nvSpPr>
          <p:cNvPr id="11" name="Text Placeholder 10">
            <a:extLst>
              <a:ext uri="{FF2B5EF4-FFF2-40B4-BE49-F238E27FC236}">
                <a16:creationId xmlns:a16="http://schemas.microsoft.com/office/drawing/2014/main" id="{F3AD9BE9-169D-47B2-8291-3FF7FE7AFAFC}"/>
              </a:ext>
            </a:extLst>
          </p:cNvPr>
          <p:cNvSpPr>
            <a:spLocks noGrp="1"/>
          </p:cNvSpPr>
          <p:nvPr>
            <p:ph type="body" sz="quarter" idx="3"/>
          </p:nvPr>
        </p:nvSpPr>
        <p:spPr/>
        <p:txBody>
          <a:bodyPr/>
          <a:lstStyle/>
          <a:p>
            <a:pPr algn="ctr"/>
            <a:r>
              <a:rPr lang="en-US" dirty="0"/>
              <a:t>w. external magnetic field, B</a:t>
            </a:r>
            <a:r>
              <a:rPr lang="en-US" baseline="-25000" dirty="0"/>
              <a:t>0</a:t>
            </a:r>
          </a:p>
        </p:txBody>
      </p:sp>
      <p:pic>
        <p:nvPicPr>
          <p:cNvPr id="14" name="Total Spin w. External FIeid">
            <a:hlinkClick r:id="" action="ppaction://media"/>
            <a:extLst>
              <a:ext uri="{FF2B5EF4-FFF2-40B4-BE49-F238E27FC236}">
                <a16:creationId xmlns:a16="http://schemas.microsoft.com/office/drawing/2014/main" id="{6DF69C13-2066-46E9-8E2D-AB0239FAC6B9}"/>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rotWithShape="1">
          <a:blip r:embed="rId5"/>
          <a:srcRect l="19912" t="4990" r="13341" b="9339"/>
          <a:stretch/>
        </p:blipFill>
        <p:spPr>
          <a:xfrm>
            <a:off x="5538281" y="2311406"/>
            <a:ext cx="4171146" cy="3011481"/>
          </a:xfrm>
        </p:spPr>
      </p:pic>
      <p:sp>
        <p:nvSpPr>
          <p:cNvPr id="5" name="Footer Placeholder 4">
            <a:extLst>
              <a:ext uri="{FF2B5EF4-FFF2-40B4-BE49-F238E27FC236}">
                <a16:creationId xmlns:a16="http://schemas.microsoft.com/office/drawing/2014/main" id="{4EE3EE19-01B2-4185-8D46-7274CB76F645}"/>
              </a:ext>
            </a:extLst>
          </p:cNvPr>
          <p:cNvSpPr>
            <a:spLocks noGrp="1"/>
          </p:cNvSpPr>
          <p:nvPr>
            <p:ph type="ftr" sz="quarter" idx="11"/>
          </p:nvPr>
        </p:nvSpPr>
        <p:spPr/>
        <p:txBody>
          <a:bodyPr/>
          <a:lstStyle/>
          <a:p>
            <a:pPr>
              <a:defRPr/>
            </a:pPr>
            <a:r>
              <a:rPr lang="en-US"/>
              <a:t>Lecture 18:  Introduction to MRI Principle</a:t>
            </a:r>
          </a:p>
        </p:txBody>
      </p:sp>
      <p:sp>
        <p:nvSpPr>
          <p:cNvPr id="13" name="Rectangle 12">
            <a:extLst>
              <a:ext uri="{FF2B5EF4-FFF2-40B4-BE49-F238E27FC236}">
                <a16:creationId xmlns:a16="http://schemas.microsoft.com/office/drawing/2014/main" id="{5334A2AF-97A6-4355-BFE0-0CE55CC2D1F4}"/>
              </a:ext>
            </a:extLst>
          </p:cNvPr>
          <p:cNvSpPr/>
          <p:nvPr/>
        </p:nvSpPr>
        <p:spPr>
          <a:xfrm>
            <a:off x="1575943" y="5599113"/>
            <a:ext cx="2178802" cy="338554"/>
          </a:xfrm>
          <a:prstGeom prst="rect">
            <a:avLst/>
          </a:prstGeom>
        </p:spPr>
        <p:txBody>
          <a:bodyPr wrap="none">
            <a:spAutoFit/>
          </a:bodyPr>
          <a:lstStyle/>
          <a:p>
            <a:r>
              <a:rPr lang="en-US" dirty="0"/>
              <a:t>null net magnetization</a:t>
            </a:r>
          </a:p>
        </p:txBody>
      </p:sp>
      <p:sp>
        <p:nvSpPr>
          <p:cNvPr id="15" name="Rectangle 14">
            <a:extLst>
              <a:ext uri="{FF2B5EF4-FFF2-40B4-BE49-F238E27FC236}">
                <a16:creationId xmlns:a16="http://schemas.microsoft.com/office/drawing/2014/main" id="{831B2EDB-AC94-4DC1-B0BC-F291FD811AC0}"/>
              </a:ext>
            </a:extLst>
          </p:cNvPr>
          <p:cNvSpPr/>
          <p:nvPr/>
        </p:nvSpPr>
        <p:spPr>
          <a:xfrm>
            <a:off x="4927408" y="5612436"/>
            <a:ext cx="5143500" cy="584775"/>
          </a:xfrm>
          <a:prstGeom prst="rect">
            <a:avLst/>
          </a:prstGeom>
        </p:spPr>
        <p:txBody>
          <a:bodyPr>
            <a:spAutoFit/>
          </a:bodyPr>
          <a:lstStyle/>
          <a:p>
            <a:r>
              <a:rPr lang="en-US" dirty="0">
                <a:solidFill>
                  <a:srgbClr val="565B60"/>
                </a:solidFill>
                <a:latin typeface="Open Sans"/>
              </a:rPr>
              <a:t> Some of the spins align </a:t>
            </a:r>
            <a:r>
              <a:rPr lang="en-US" b="1" dirty="0">
                <a:solidFill>
                  <a:srgbClr val="565B60"/>
                </a:solidFill>
                <a:latin typeface="Open Sans:bold"/>
              </a:rPr>
              <a:t>with</a:t>
            </a:r>
            <a:r>
              <a:rPr lang="en-US" dirty="0">
                <a:solidFill>
                  <a:srgbClr val="565B60"/>
                </a:solidFill>
                <a:latin typeface="Open Sans"/>
              </a:rPr>
              <a:t> the field (</a:t>
            </a:r>
            <a:r>
              <a:rPr lang="en-US" b="1" dirty="0">
                <a:solidFill>
                  <a:srgbClr val="565B60"/>
                </a:solidFill>
                <a:latin typeface="Open Sans:bold"/>
              </a:rPr>
              <a:t>parallel</a:t>
            </a:r>
            <a:r>
              <a:rPr lang="en-US" dirty="0">
                <a:solidFill>
                  <a:srgbClr val="565B60"/>
                </a:solidFill>
                <a:latin typeface="Open Sans"/>
              </a:rPr>
              <a:t>) and some align </a:t>
            </a:r>
            <a:r>
              <a:rPr lang="en-US" b="1" dirty="0">
                <a:solidFill>
                  <a:srgbClr val="565B60"/>
                </a:solidFill>
                <a:latin typeface="Open Sans:bold"/>
              </a:rPr>
              <a:t>against</a:t>
            </a:r>
            <a:r>
              <a:rPr lang="en-US" dirty="0">
                <a:solidFill>
                  <a:srgbClr val="565B60"/>
                </a:solidFill>
                <a:latin typeface="Open Sans"/>
              </a:rPr>
              <a:t> the field (</a:t>
            </a:r>
            <a:r>
              <a:rPr lang="en-US" b="1" dirty="0">
                <a:solidFill>
                  <a:srgbClr val="565B60"/>
                </a:solidFill>
                <a:latin typeface="Open Sans:bold"/>
              </a:rPr>
              <a:t>anti-parallel</a:t>
            </a:r>
            <a:r>
              <a:rPr lang="en-US" dirty="0">
                <a:solidFill>
                  <a:srgbClr val="565B60"/>
                </a:solidFill>
                <a:latin typeface="Open Sans"/>
              </a:rPr>
              <a:t>).</a:t>
            </a:r>
            <a:endParaRPr lang="en-US" dirty="0"/>
          </a:p>
        </p:txBody>
      </p:sp>
      <p:sp>
        <p:nvSpPr>
          <p:cNvPr id="16" name="Slide Number Placeholder 15">
            <a:extLst>
              <a:ext uri="{FF2B5EF4-FFF2-40B4-BE49-F238E27FC236}">
                <a16:creationId xmlns:a16="http://schemas.microsoft.com/office/drawing/2014/main" id="{65B0A54A-3B5A-4CF0-9396-3F9BD53942BF}"/>
              </a:ext>
            </a:extLst>
          </p:cNvPr>
          <p:cNvSpPr>
            <a:spLocks noGrp="1"/>
          </p:cNvSpPr>
          <p:nvPr>
            <p:ph type="sldNum" sz="quarter" idx="12"/>
          </p:nvPr>
        </p:nvSpPr>
        <p:spPr/>
        <p:txBody>
          <a:bodyPr/>
          <a:lstStyle/>
          <a:p>
            <a:pPr>
              <a:defRPr/>
            </a:pPr>
            <a:fld id="{569A6967-C212-4E2C-BBC9-96E3A775F5CD}" type="slidenum">
              <a:rPr lang="en-US" altLang="en-US" smtClean="0"/>
              <a:pPr>
                <a:defRPr/>
              </a:pPr>
              <a:t>5</a:t>
            </a:fld>
            <a:endParaRPr lang="en-US" altLang="en-US"/>
          </a:p>
        </p:txBody>
      </p:sp>
    </p:spTree>
    <p:extLst>
      <p:ext uri="{BB962C8B-B14F-4D97-AF65-F5344CB8AC3E}">
        <p14:creationId xmlns:p14="http://schemas.microsoft.com/office/powerpoint/2010/main" val="8164468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repeatCount="indefinite" fill="remove" display="0">
                  <p:stCondLst>
                    <p:cond delay="indefinite"/>
                  </p:stCondLst>
                </p:cTn>
                <p:tgtEl>
                  <p:spTgt spid="1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FC72-592C-408D-817A-5D82B01524CE}"/>
              </a:ext>
            </a:extLst>
          </p:cNvPr>
          <p:cNvSpPr>
            <a:spLocks noGrp="1"/>
          </p:cNvSpPr>
          <p:nvPr>
            <p:ph type="title"/>
          </p:nvPr>
        </p:nvSpPr>
        <p:spPr/>
        <p:txBody>
          <a:bodyPr/>
          <a:lstStyle/>
          <a:p>
            <a:pPr algn="ctr"/>
            <a:r>
              <a:rPr lang="en-US" altLang="zh-CN" dirty="0"/>
              <a:t>Precession</a:t>
            </a:r>
            <a:r>
              <a:rPr lang="zh-CN" altLang="en-US" dirty="0"/>
              <a:t>：进动</a:t>
            </a:r>
            <a:endParaRPr lang="en-US" dirty="0"/>
          </a:p>
        </p:txBody>
      </p:sp>
      <p:sp>
        <p:nvSpPr>
          <p:cNvPr id="3" name="Text Placeholder 2">
            <a:extLst>
              <a:ext uri="{FF2B5EF4-FFF2-40B4-BE49-F238E27FC236}">
                <a16:creationId xmlns:a16="http://schemas.microsoft.com/office/drawing/2014/main" id="{9F0D441A-0E11-4280-A6FD-5064C8CB80F7}"/>
              </a:ext>
            </a:extLst>
          </p:cNvPr>
          <p:cNvSpPr>
            <a:spLocks noGrp="1"/>
          </p:cNvSpPr>
          <p:nvPr>
            <p:ph type="body" idx="1"/>
          </p:nvPr>
        </p:nvSpPr>
        <p:spPr>
          <a:xfrm>
            <a:off x="514350" y="1535112"/>
            <a:ext cx="4545212" cy="1110905"/>
          </a:xfrm>
        </p:spPr>
        <p:txBody>
          <a:bodyPr/>
          <a:lstStyle/>
          <a:p>
            <a:pPr algn="ctr"/>
            <a:r>
              <a:rPr lang="zh-CN" altLang="en-US" dirty="0"/>
              <a:t>陀螺仪的进动</a:t>
            </a:r>
            <a:endParaRPr lang="en-US" altLang="zh-CN" dirty="0"/>
          </a:p>
          <a:p>
            <a:pPr algn="ctr"/>
            <a:r>
              <a:rPr lang="en-US" dirty="0"/>
              <a:t>Precession</a:t>
            </a:r>
            <a:r>
              <a:rPr lang="zh-CN" altLang="en-US" dirty="0"/>
              <a:t> </a:t>
            </a:r>
            <a:r>
              <a:rPr lang="en-US" altLang="zh-CN" dirty="0"/>
              <a:t>of</a:t>
            </a:r>
            <a:r>
              <a:rPr lang="zh-CN" altLang="en-US" dirty="0"/>
              <a:t> </a:t>
            </a:r>
            <a:r>
              <a:rPr lang="en-US" dirty="0"/>
              <a:t>Gyroscope</a:t>
            </a:r>
          </a:p>
        </p:txBody>
      </p:sp>
      <p:sp>
        <p:nvSpPr>
          <p:cNvPr id="5" name="Text Placeholder 4">
            <a:extLst>
              <a:ext uri="{FF2B5EF4-FFF2-40B4-BE49-F238E27FC236}">
                <a16:creationId xmlns:a16="http://schemas.microsoft.com/office/drawing/2014/main" id="{9715A16A-34AA-4C27-9F03-61D6E0DDCCA9}"/>
              </a:ext>
            </a:extLst>
          </p:cNvPr>
          <p:cNvSpPr>
            <a:spLocks noGrp="1"/>
          </p:cNvSpPr>
          <p:nvPr>
            <p:ph type="body" sz="quarter" idx="3"/>
          </p:nvPr>
        </p:nvSpPr>
        <p:spPr/>
        <p:txBody>
          <a:bodyPr/>
          <a:lstStyle/>
          <a:p>
            <a:pPr algn="ctr"/>
            <a:r>
              <a:rPr lang="en-US" altLang="zh-CN" dirty="0"/>
              <a:t>Spin Precession</a:t>
            </a:r>
            <a:endParaRPr lang="en-US" dirty="0"/>
          </a:p>
        </p:txBody>
      </p:sp>
      <p:sp>
        <p:nvSpPr>
          <p:cNvPr id="7" name="Footer Placeholder 6">
            <a:extLst>
              <a:ext uri="{FF2B5EF4-FFF2-40B4-BE49-F238E27FC236}">
                <a16:creationId xmlns:a16="http://schemas.microsoft.com/office/drawing/2014/main" id="{444587B1-512D-44A5-8E0E-CC516282A0DB}"/>
              </a:ext>
            </a:extLst>
          </p:cNvPr>
          <p:cNvSpPr>
            <a:spLocks noGrp="1"/>
          </p:cNvSpPr>
          <p:nvPr>
            <p:ph type="ftr" sz="quarter" idx="11"/>
          </p:nvPr>
        </p:nvSpPr>
        <p:spPr/>
        <p:txBody>
          <a:bodyPr/>
          <a:lstStyle/>
          <a:p>
            <a:pPr>
              <a:defRPr/>
            </a:pPr>
            <a:r>
              <a:rPr lang="en-US"/>
              <a:t>Lecture 18:  Introduction to MRI Principle</a:t>
            </a:r>
          </a:p>
        </p:txBody>
      </p:sp>
      <p:pic>
        <p:nvPicPr>
          <p:cNvPr id="70658" name="Picture 2" descr="https://img.soogif.com/kGidaQXS1L4YcltXCNa9he1cG74IWY00.gif">
            <a:extLst>
              <a:ext uri="{FF2B5EF4-FFF2-40B4-BE49-F238E27FC236}">
                <a16:creationId xmlns:a16="http://schemas.microsoft.com/office/drawing/2014/main" id="{5712FEAF-0B6E-4E57-934A-AF1FF5004115}"/>
              </a:ext>
            </a:extLst>
          </p:cNvPr>
          <p:cNvPicPr>
            <a:picLocks noGrp="1" noChangeAspect="1" noChangeArrowheads="1" noCro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14350" y="3200611"/>
            <a:ext cx="4545013" cy="1899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recession">
            <a:hlinkClick r:id="" action="ppaction://media"/>
            <a:extLst>
              <a:ext uri="{FF2B5EF4-FFF2-40B4-BE49-F238E27FC236}">
                <a16:creationId xmlns:a16="http://schemas.microsoft.com/office/drawing/2014/main" id="{29D4FF52-D668-45EF-8F84-2CA9D0E49646}"/>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rotWithShape="1">
          <a:blip r:embed="rId5"/>
          <a:srcRect l="19912" r="14507" b="8129"/>
          <a:stretch/>
        </p:blipFill>
        <p:spPr>
          <a:xfrm>
            <a:off x="5782366" y="2346765"/>
            <a:ext cx="3776870" cy="2976122"/>
          </a:xfrm>
        </p:spPr>
      </p:pic>
      <p:sp>
        <p:nvSpPr>
          <p:cNvPr id="12" name="Rectangle 11">
            <a:extLst>
              <a:ext uri="{FF2B5EF4-FFF2-40B4-BE49-F238E27FC236}">
                <a16:creationId xmlns:a16="http://schemas.microsoft.com/office/drawing/2014/main" id="{DF9FEC43-C6C3-4FC3-9F4E-E418AE162E89}"/>
              </a:ext>
            </a:extLst>
          </p:cNvPr>
          <p:cNvSpPr/>
          <p:nvPr/>
        </p:nvSpPr>
        <p:spPr>
          <a:xfrm>
            <a:off x="2991266" y="5599113"/>
            <a:ext cx="4468787" cy="400110"/>
          </a:xfrm>
          <a:prstGeom prst="rect">
            <a:avLst/>
          </a:prstGeom>
        </p:spPr>
        <p:txBody>
          <a:bodyPr wrap="none">
            <a:spAutoFit/>
          </a:bodyPr>
          <a:lstStyle/>
          <a:p>
            <a:r>
              <a:rPr lang="en-US" sz="2000" b="1" dirty="0">
                <a:solidFill>
                  <a:srgbClr val="565B60"/>
                </a:solidFill>
                <a:latin typeface="Open Sans"/>
              </a:rPr>
              <a:t>wobble (or </a:t>
            </a:r>
            <a:r>
              <a:rPr lang="en-US" sz="2000" b="1" dirty="0" err="1">
                <a:solidFill>
                  <a:srgbClr val="565B60"/>
                </a:solidFill>
                <a:latin typeface="Open Sans"/>
              </a:rPr>
              <a:t>precess</a:t>
            </a:r>
            <a:r>
              <a:rPr lang="en-US" sz="2000" b="1" dirty="0">
                <a:solidFill>
                  <a:srgbClr val="565B60"/>
                </a:solidFill>
                <a:latin typeface="Open Sans"/>
              </a:rPr>
              <a:t>) about the axis  </a:t>
            </a:r>
            <a:endParaRPr lang="en-US" sz="2000" b="1" dirty="0"/>
          </a:p>
        </p:txBody>
      </p:sp>
      <p:sp>
        <p:nvSpPr>
          <p:cNvPr id="13" name="Slide Number Placeholder 12">
            <a:extLst>
              <a:ext uri="{FF2B5EF4-FFF2-40B4-BE49-F238E27FC236}">
                <a16:creationId xmlns:a16="http://schemas.microsoft.com/office/drawing/2014/main" id="{EFD2A957-F903-417B-88AA-80884A5B3E4A}"/>
              </a:ext>
            </a:extLst>
          </p:cNvPr>
          <p:cNvSpPr>
            <a:spLocks noGrp="1"/>
          </p:cNvSpPr>
          <p:nvPr>
            <p:ph type="sldNum" sz="quarter" idx="12"/>
          </p:nvPr>
        </p:nvSpPr>
        <p:spPr/>
        <p:txBody>
          <a:bodyPr/>
          <a:lstStyle/>
          <a:p>
            <a:pPr>
              <a:defRPr/>
            </a:pPr>
            <a:fld id="{569A6967-C212-4E2C-BBC9-96E3A775F5CD}" type="slidenum">
              <a:rPr lang="en-US" altLang="en-US" smtClean="0"/>
              <a:pPr>
                <a:defRPr/>
              </a:pPr>
              <a:t>6</a:t>
            </a:fld>
            <a:endParaRPr lang="en-US" altLang="en-US"/>
          </a:p>
        </p:txBody>
      </p:sp>
    </p:spTree>
    <p:extLst>
      <p:ext uri="{BB962C8B-B14F-4D97-AF65-F5344CB8AC3E}">
        <p14:creationId xmlns:p14="http://schemas.microsoft.com/office/powerpoint/2010/main" val="157904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A8795446-03BC-47F2-8CE6-47144BC0494C}"/>
              </a:ext>
            </a:extLst>
          </p:cNvPr>
          <p:cNvSpPr>
            <a:spLocks noGrp="1"/>
          </p:cNvSpPr>
          <p:nvPr>
            <p:ph type="title"/>
          </p:nvPr>
        </p:nvSpPr>
        <p:spPr/>
        <p:txBody>
          <a:bodyPr/>
          <a:lstStyle/>
          <a:p>
            <a:pPr algn="ctr" eaLnBrk="1" hangingPunct="1"/>
            <a:r>
              <a:rPr lang="en-US" altLang="en-US" sz="3200" b="1" dirty="0">
                <a:latin typeface="Arial" panose="020B0604020202020204" pitchFamily="34" charset="0"/>
                <a:cs typeface="Arial" panose="020B0604020202020204" pitchFamily="34" charset="0"/>
              </a:rPr>
              <a:t>Precession Frequency i.e. Larmor Frequency</a:t>
            </a:r>
          </a:p>
        </p:txBody>
      </p:sp>
      <p:sp>
        <p:nvSpPr>
          <p:cNvPr id="3" name="Footer Placeholder 2">
            <a:extLst>
              <a:ext uri="{FF2B5EF4-FFF2-40B4-BE49-F238E27FC236}">
                <a16:creationId xmlns:a16="http://schemas.microsoft.com/office/drawing/2014/main" id="{BFB9710D-C07F-443B-B46F-A7F85E2AE0DE}"/>
              </a:ext>
            </a:extLst>
          </p:cNvPr>
          <p:cNvSpPr>
            <a:spLocks noGrp="1"/>
          </p:cNvSpPr>
          <p:nvPr>
            <p:ph type="ftr" sz="quarter" idx="11"/>
          </p:nvPr>
        </p:nvSpPr>
        <p:spPr/>
        <p:txBody>
          <a:bodyPr/>
          <a:lstStyle/>
          <a:p>
            <a:pPr>
              <a:defRPr/>
            </a:pPr>
            <a:r>
              <a:rPr lang="en-US"/>
              <a:t>Lecture 18:  Introduction to MRI Principle</a:t>
            </a:r>
          </a:p>
        </p:txBody>
      </p:sp>
      <p:pic>
        <p:nvPicPr>
          <p:cNvPr id="29699" name="Spin.mp4">
            <a:extLst>
              <a:ext uri="{FF2B5EF4-FFF2-40B4-BE49-F238E27FC236}">
                <a16:creationId xmlns:a16="http://schemas.microsoft.com/office/drawing/2014/main" id="{7276FA90-9BEC-4114-8ABE-76E9B1DD86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03760" y="2291728"/>
            <a:ext cx="2463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4">
            <a:extLst>
              <a:ext uri="{FF2B5EF4-FFF2-40B4-BE49-F238E27FC236}">
                <a16:creationId xmlns:a16="http://schemas.microsoft.com/office/drawing/2014/main" id="{2F317490-54D4-4C4B-95A3-348F6EDB5358}"/>
              </a:ext>
            </a:extLst>
          </p:cNvPr>
          <p:cNvSpPr txBox="1">
            <a:spLocks noChangeArrowheads="1"/>
          </p:cNvSpPr>
          <p:nvPr/>
        </p:nvSpPr>
        <p:spPr bwMode="auto">
          <a:xfrm>
            <a:off x="600765" y="1965532"/>
            <a:ext cx="6434138" cy="398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tx1"/>
              </a:buClr>
              <a:buSzPct val="120000"/>
              <a:buFont typeface="Times New Roman" panose="02020603050405020304" pitchFamily="18" charset="0"/>
              <a:buChar char="•"/>
            </a:pPr>
            <a:endParaRPr lang="en-US" altLang="en-US" sz="2400" dirty="0">
              <a:solidFill>
                <a:srgbClr val="001933"/>
              </a:solidFill>
            </a:endParaRPr>
          </a:p>
          <a:p>
            <a:pPr>
              <a:lnSpc>
                <a:spcPct val="85000"/>
              </a:lnSpc>
              <a:spcBef>
                <a:spcPct val="80000"/>
              </a:spcBef>
              <a:buClr>
                <a:schemeClr val="tx1"/>
              </a:buClr>
              <a:buSzPct val="120000"/>
              <a:buFont typeface="Times New Roman" panose="02020603050405020304" pitchFamily="18" charset="0"/>
              <a:buChar char="•"/>
            </a:pPr>
            <a:r>
              <a:rPr lang="en-US" altLang="en-US" sz="2400" dirty="0">
                <a:solidFill>
                  <a:srgbClr val="001933"/>
                </a:solidFill>
              </a:rPr>
              <a:t>Magnetic moments </a:t>
            </a:r>
            <a:r>
              <a:rPr lang="en-US" altLang="en-US" sz="2400" b="1" i="1" dirty="0" err="1">
                <a:solidFill>
                  <a:srgbClr val="001933"/>
                </a:solidFill>
              </a:rPr>
              <a:t>precess</a:t>
            </a:r>
            <a:r>
              <a:rPr lang="en-US" altLang="en-US" sz="2400" dirty="0">
                <a:solidFill>
                  <a:srgbClr val="001933"/>
                </a:solidFill>
              </a:rPr>
              <a:t> in a magnetic field.</a:t>
            </a:r>
          </a:p>
          <a:p>
            <a:pPr>
              <a:lnSpc>
                <a:spcPct val="85000"/>
              </a:lnSpc>
              <a:spcBef>
                <a:spcPct val="80000"/>
              </a:spcBef>
              <a:buClr>
                <a:schemeClr val="tx1"/>
              </a:buClr>
              <a:buSzPct val="120000"/>
              <a:buFont typeface="Times New Roman" panose="02020603050405020304" pitchFamily="18" charset="0"/>
              <a:buChar char="•"/>
            </a:pPr>
            <a:r>
              <a:rPr lang="en-US" altLang="en-US" sz="2400" b="1" dirty="0">
                <a:solidFill>
                  <a:srgbClr val="001933"/>
                </a:solidFill>
              </a:rPr>
              <a:t>Larmor frequency</a:t>
            </a:r>
            <a:r>
              <a:rPr lang="en-US" altLang="en-US" sz="2400" dirty="0">
                <a:solidFill>
                  <a:srgbClr val="001933"/>
                </a:solidFill>
              </a:rPr>
              <a:t>: frequency of precession and resonance, usually in the radiofrequency (RF) range</a:t>
            </a:r>
          </a:p>
          <a:p>
            <a:pPr marL="0" indent="0">
              <a:lnSpc>
                <a:spcPct val="85000"/>
              </a:lnSpc>
              <a:spcBef>
                <a:spcPct val="80000"/>
              </a:spcBef>
              <a:buClr>
                <a:schemeClr val="tx1"/>
              </a:buClr>
              <a:buSzPct val="120000"/>
              <a:buNone/>
            </a:pPr>
            <a:r>
              <a:rPr lang="en-US" dirty="0"/>
              <a:t>		</a:t>
            </a:r>
            <a:r>
              <a:rPr lang="el-GR" dirty="0"/>
              <a:t>ω</a:t>
            </a:r>
            <a:r>
              <a:rPr lang="el-GR" baseline="-25000" dirty="0"/>
              <a:t>0</a:t>
            </a:r>
            <a:r>
              <a:rPr lang="el-GR" dirty="0"/>
              <a:t> = γ </a:t>
            </a:r>
            <a:r>
              <a:rPr lang="en-US" dirty="0"/>
              <a:t>B</a:t>
            </a:r>
            <a:r>
              <a:rPr lang="en-US" baseline="-25000" dirty="0"/>
              <a:t>0</a:t>
            </a:r>
            <a:endParaRPr lang="en-US" altLang="en-US" sz="2400" baseline="-25000" dirty="0">
              <a:solidFill>
                <a:srgbClr val="001933"/>
              </a:solidFill>
            </a:endParaRPr>
          </a:p>
          <a:p>
            <a:pPr>
              <a:lnSpc>
                <a:spcPct val="85000"/>
              </a:lnSpc>
              <a:spcBef>
                <a:spcPct val="80000"/>
              </a:spcBef>
              <a:buClr>
                <a:schemeClr val="tx1"/>
              </a:buClr>
              <a:buSzPct val="120000"/>
              <a:buFont typeface="Times New Roman" panose="02020603050405020304" pitchFamily="18" charset="0"/>
              <a:buChar char="•"/>
            </a:pPr>
            <a:endParaRPr lang="en-US" altLang="en-US" sz="2400" dirty="0">
              <a:solidFill>
                <a:srgbClr val="001933"/>
              </a:solidFill>
            </a:endParaRPr>
          </a:p>
        </p:txBody>
      </p:sp>
      <p:sp>
        <p:nvSpPr>
          <p:cNvPr id="5" name="Slide Number Placeholder 4">
            <a:extLst>
              <a:ext uri="{FF2B5EF4-FFF2-40B4-BE49-F238E27FC236}">
                <a16:creationId xmlns:a16="http://schemas.microsoft.com/office/drawing/2014/main" id="{E49B4123-F1A3-4DEF-B751-2C56BF93262E}"/>
              </a:ext>
            </a:extLst>
          </p:cNvPr>
          <p:cNvSpPr>
            <a:spLocks noGrp="1"/>
          </p:cNvSpPr>
          <p:nvPr>
            <p:ph type="sldNum" sz="quarter" idx="12"/>
          </p:nvPr>
        </p:nvSpPr>
        <p:spPr/>
        <p:txBody>
          <a:bodyPr/>
          <a:lstStyle/>
          <a:p>
            <a:pPr>
              <a:defRPr/>
            </a:pPr>
            <a:fld id="{F0717801-9C2A-4D39-A345-FFE34DD1CB73}" type="slidenum">
              <a:rPr lang="en-US" altLang="en-US" smtClean="0"/>
              <a:pPr>
                <a:defRPr/>
              </a:pPr>
              <a:t>7</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EB0E4CAA-443D-41A0-B3F2-FC4E7AAC66F4}"/>
              </a:ext>
            </a:extLst>
          </p:cNvPr>
          <p:cNvSpPr>
            <a:spLocks noGrp="1"/>
          </p:cNvSpPr>
          <p:nvPr>
            <p:ph type="body" idx="1"/>
          </p:nvPr>
        </p:nvSpPr>
        <p:spPr>
          <a:xfrm>
            <a:off x="465138" y="565150"/>
            <a:ext cx="9258300" cy="2005013"/>
          </a:xfrm>
        </p:spPr>
        <p:txBody>
          <a:bodyPr/>
          <a:lstStyle/>
          <a:p>
            <a:pPr indent="0" eaLnBrk="1" hangingPunct="1">
              <a:buFont typeface="Wingdings" panose="05000000000000000000" pitchFamily="2" charset="2"/>
              <a:buNone/>
            </a:pPr>
            <a:r>
              <a:rPr lang="en-US" altLang="en-US" sz="2800" dirty="0">
                <a:latin typeface="Arial" panose="020B0604020202020204" pitchFamily="34" charset="0"/>
                <a:cs typeface="Arial" panose="020B0604020202020204" pitchFamily="34" charset="0"/>
              </a:rPr>
              <a:t>Magnetic Resonance Imaging (MRI) measures the </a:t>
            </a:r>
            <a:r>
              <a:rPr lang="en-US" altLang="en-US" sz="2800" b="1" dirty="0">
                <a:solidFill>
                  <a:srgbClr val="FF0000"/>
                </a:solidFill>
                <a:latin typeface="Arial" panose="020B0604020202020204" pitchFamily="34" charset="0"/>
                <a:cs typeface="Arial" panose="020B0604020202020204" pitchFamily="34" charset="0"/>
              </a:rPr>
              <a:t>precession of spins </a:t>
            </a:r>
            <a:r>
              <a:rPr lang="en-US" altLang="en-US" sz="2800" dirty="0">
                <a:latin typeface="Arial" panose="020B0604020202020204" pitchFamily="34" charset="0"/>
                <a:cs typeface="Arial" panose="020B0604020202020204" pitchFamily="34" charset="0"/>
              </a:rPr>
              <a:t>in a magnetic field to produce </a:t>
            </a:r>
            <a:r>
              <a:rPr lang="ja-JP" altLang="en-US" sz="2800" dirty="0">
                <a:latin typeface="Arial" panose="020B0604020202020204" pitchFamily="34" charset="0"/>
                <a:cs typeface="Arial" panose="020B0604020202020204" pitchFamily="34" charset="0"/>
              </a:rPr>
              <a:t>“</a:t>
            </a:r>
            <a:r>
              <a:rPr lang="en-US" altLang="ja-JP" sz="2800" dirty="0">
                <a:latin typeface="Arial" panose="020B0604020202020204" pitchFamily="34" charset="0"/>
                <a:cs typeface="Arial" panose="020B0604020202020204" pitchFamily="34" charset="0"/>
              </a:rPr>
              <a:t>images</a:t>
            </a:r>
            <a:r>
              <a:rPr lang="ja-JP" altLang="en-US" sz="2800" dirty="0">
                <a:latin typeface="Arial" panose="020B0604020202020204" pitchFamily="34" charset="0"/>
                <a:cs typeface="Arial" panose="020B0604020202020204" pitchFamily="34" charset="0"/>
              </a:rPr>
              <a:t>”</a:t>
            </a:r>
            <a:r>
              <a:rPr lang="en-US" altLang="ja-JP" sz="2800" dirty="0">
                <a:latin typeface="Arial" panose="020B0604020202020204" pitchFamily="34" charset="0"/>
                <a:cs typeface="Arial" panose="020B0604020202020204" pitchFamily="34" charset="0"/>
              </a:rPr>
              <a:t> that yield structural, physiological, and/or chemical information.</a:t>
            </a:r>
            <a:endParaRPr lang="en-US" altLang="en-US" sz="2800" dirty="0">
              <a:latin typeface="Arial" panose="020B0604020202020204" pitchFamily="34" charset="0"/>
              <a:cs typeface="Arial" panose="020B0604020202020204" pitchFamily="34" charset="0"/>
            </a:endParaRPr>
          </a:p>
        </p:txBody>
      </p:sp>
      <p:grpSp>
        <p:nvGrpSpPr>
          <p:cNvPr id="10243" name="Group 2">
            <a:extLst>
              <a:ext uri="{FF2B5EF4-FFF2-40B4-BE49-F238E27FC236}">
                <a16:creationId xmlns:a16="http://schemas.microsoft.com/office/drawing/2014/main" id="{EB01824B-4D23-45E0-AA58-EB61CD7E54B7}"/>
              </a:ext>
            </a:extLst>
          </p:cNvPr>
          <p:cNvGrpSpPr>
            <a:grpSpLocks/>
          </p:cNvGrpSpPr>
          <p:nvPr/>
        </p:nvGrpSpPr>
        <p:grpSpPr bwMode="auto">
          <a:xfrm>
            <a:off x="1165452" y="2570163"/>
            <a:ext cx="7643812" cy="3660775"/>
            <a:chOff x="977900" y="3798896"/>
            <a:chExt cx="5067300" cy="2757487"/>
          </a:xfrm>
        </p:grpSpPr>
        <p:sp>
          <p:nvSpPr>
            <p:cNvPr id="10245" name="Rectangle 2">
              <a:extLst>
                <a:ext uri="{FF2B5EF4-FFF2-40B4-BE49-F238E27FC236}">
                  <a16:creationId xmlns:a16="http://schemas.microsoft.com/office/drawing/2014/main" id="{4B4E3B83-6059-475F-8AAC-941A3CA1CFC9}"/>
                </a:ext>
              </a:extLst>
            </p:cNvPr>
            <p:cNvSpPr>
              <a:spLocks noChangeArrowheads="1"/>
            </p:cNvSpPr>
            <p:nvPr/>
          </p:nvSpPr>
          <p:spPr bwMode="auto">
            <a:xfrm>
              <a:off x="977900" y="3798896"/>
              <a:ext cx="5067300" cy="2757487"/>
            </a:xfrm>
            <a:prstGeom prst="rect">
              <a:avLst/>
            </a:prstGeom>
            <a:solidFill>
              <a:srgbClr val="000000"/>
            </a:solidFill>
            <a:ln w="9525">
              <a:solidFill>
                <a:srgbClr val="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endParaRPr lang="en-US" altLang="en-US" sz="1600"/>
            </a:p>
          </p:txBody>
        </p:sp>
        <p:pic>
          <p:nvPicPr>
            <p:cNvPr id="10246" name="Picture 5" descr="Sagittal T1 weighted image">
              <a:extLst>
                <a:ext uri="{FF2B5EF4-FFF2-40B4-BE49-F238E27FC236}">
                  <a16:creationId xmlns:a16="http://schemas.microsoft.com/office/drawing/2014/main" id="{37F864B6-CB5C-4782-ACD4-AA8D4CABF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34" t="1176" r="2815"/>
            <a:stretch>
              <a:fillRect/>
            </a:stretch>
          </p:blipFill>
          <p:spPr bwMode="auto">
            <a:xfrm>
              <a:off x="1408117" y="3924300"/>
              <a:ext cx="9794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6" descr="Cardiac MRA">
              <a:extLst>
                <a:ext uri="{FF2B5EF4-FFF2-40B4-BE49-F238E27FC236}">
                  <a16:creationId xmlns:a16="http://schemas.microsoft.com/office/drawing/2014/main" id="{F1B2C66F-C2F9-4C5F-896E-6C67292F22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4763" y="3906846"/>
              <a:ext cx="8001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7" descr="Spectroscopy">
              <a:extLst>
                <a:ext uri="{FF2B5EF4-FFF2-40B4-BE49-F238E27FC236}">
                  <a16:creationId xmlns:a16="http://schemas.microsoft.com/office/drawing/2014/main" id="{B0D425A7-6B22-457B-AFCA-2520E2BA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978"/>
            <a:stretch>
              <a:fillRect/>
            </a:stretch>
          </p:blipFill>
          <p:spPr bwMode="auto">
            <a:xfrm>
              <a:off x="4211642" y="5164138"/>
              <a:ext cx="1296987"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8" descr="Hyperpolarized Xe Lung">
              <a:extLst>
                <a:ext uri="{FF2B5EF4-FFF2-40B4-BE49-F238E27FC236}">
                  <a16:creationId xmlns:a16="http://schemas.microsoft.com/office/drawing/2014/main" id="{61C93CE8-1BDE-4F18-8F1F-71456C7756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4303" y="3968750"/>
              <a:ext cx="103505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9" descr="fa2">
              <a:extLst>
                <a:ext uri="{FF2B5EF4-FFF2-40B4-BE49-F238E27FC236}">
                  <a16:creationId xmlns:a16="http://schemas.microsoft.com/office/drawing/2014/main" id="{2A494151-DF4C-44DD-831F-9CD7E5CD22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1458" t="9769" r="11458" b="9769"/>
            <a:stretch>
              <a:fillRect/>
            </a:stretch>
          </p:blipFill>
          <p:spPr bwMode="auto">
            <a:xfrm>
              <a:off x="2592392" y="5080008"/>
              <a:ext cx="1436687"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10" descr="invivo_picore_PWI_100volumes2">
              <a:extLst>
                <a:ext uri="{FF2B5EF4-FFF2-40B4-BE49-F238E27FC236}">
                  <a16:creationId xmlns:a16="http://schemas.microsoft.com/office/drawing/2014/main" id="{A5D4ADE7-5EDF-40D6-8E72-5AE984231171}"/>
                </a:ext>
              </a:extLst>
            </p:cNvPr>
            <p:cNvPicPr>
              <a:picLocks noChangeAspect="1" noChangeArrowheads="1"/>
            </p:cNvPicPr>
            <p:nvPr/>
          </p:nvPicPr>
          <p:blipFill>
            <a:blip r:embed="rId10">
              <a:lum bright="-20000"/>
              <a:extLst>
                <a:ext uri="{28A0092B-C50C-407E-A947-70E740481C1C}">
                  <a14:useLocalDpi xmlns:a14="http://schemas.microsoft.com/office/drawing/2010/main" val="0"/>
                </a:ext>
              </a:extLst>
            </a:blip>
            <a:srcRect/>
            <a:stretch>
              <a:fillRect/>
            </a:stretch>
          </p:blipFill>
          <p:spPr bwMode="auto">
            <a:xfrm>
              <a:off x="1225550" y="5233988"/>
              <a:ext cx="1335088"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2" name="Text Box 11">
              <a:extLst>
                <a:ext uri="{FF2B5EF4-FFF2-40B4-BE49-F238E27FC236}">
                  <a16:creationId xmlns:a16="http://schemas.microsoft.com/office/drawing/2014/main" id="{B8E1D245-91BC-4B6B-9432-42102BCD143C}"/>
                </a:ext>
              </a:extLst>
            </p:cNvPr>
            <p:cNvSpPr txBox="1">
              <a:spLocks noChangeArrowheads="1"/>
            </p:cNvSpPr>
            <p:nvPr/>
          </p:nvSpPr>
          <p:spPr bwMode="auto">
            <a:xfrm>
              <a:off x="1505151" y="6257436"/>
              <a:ext cx="504099" cy="17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t>Perfusion</a:t>
              </a:r>
            </a:p>
          </p:txBody>
        </p:sp>
        <p:sp>
          <p:nvSpPr>
            <p:cNvPr id="10253" name="Text Box 12">
              <a:extLst>
                <a:ext uri="{FF2B5EF4-FFF2-40B4-BE49-F238E27FC236}">
                  <a16:creationId xmlns:a16="http://schemas.microsoft.com/office/drawing/2014/main" id="{1DEDDF84-5A7E-4391-88B6-26C093D0DA3D}"/>
                </a:ext>
              </a:extLst>
            </p:cNvPr>
            <p:cNvSpPr txBox="1">
              <a:spLocks noChangeArrowheads="1"/>
            </p:cNvSpPr>
            <p:nvPr/>
          </p:nvSpPr>
          <p:spPr bwMode="auto">
            <a:xfrm>
              <a:off x="3023763" y="6264611"/>
              <a:ext cx="479894" cy="17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t>Diffusion</a:t>
              </a:r>
            </a:p>
          </p:txBody>
        </p:sp>
        <p:sp>
          <p:nvSpPr>
            <p:cNvPr id="10254" name="Text Box 13">
              <a:extLst>
                <a:ext uri="{FF2B5EF4-FFF2-40B4-BE49-F238E27FC236}">
                  <a16:creationId xmlns:a16="http://schemas.microsoft.com/office/drawing/2014/main" id="{A35BA3FA-D233-46BE-8588-FCDB23F8A74A}"/>
                </a:ext>
              </a:extLst>
            </p:cNvPr>
            <p:cNvSpPr txBox="1">
              <a:spLocks noChangeArrowheads="1"/>
            </p:cNvSpPr>
            <p:nvPr/>
          </p:nvSpPr>
          <p:spPr bwMode="auto">
            <a:xfrm>
              <a:off x="4427663" y="6284940"/>
              <a:ext cx="667221" cy="17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t>Spectroscopy</a:t>
              </a:r>
            </a:p>
          </p:txBody>
        </p:sp>
        <p:sp>
          <p:nvSpPr>
            <p:cNvPr id="10255" name="Text Box 14">
              <a:extLst>
                <a:ext uri="{FF2B5EF4-FFF2-40B4-BE49-F238E27FC236}">
                  <a16:creationId xmlns:a16="http://schemas.microsoft.com/office/drawing/2014/main" id="{A4689414-F764-4637-9EF1-7DF1D369D929}"/>
                </a:ext>
              </a:extLst>
            </p:cNvPr>
            <p:cNvSpPr txBox="1">
              <a:spLocks noChangeArrowheads="1"/>
            </p:cNvSpPr>
            <p:nvPr/>
          </p:nvSpPr>
          <p:spPr bwMode="auto">
            <a:xfrm>
              <a:off x="1485156" y="4879888"/>
              <a:ext cx="512518" cy="17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t>Structural </a:t>
              </a:r>
            </a:p>
          </p:txBody>
        </p:sp>
        <p:sp>
          <p:nvSpPr>
            <p:cNvPr id="10256" name="Text Box 15">
              <a:extLst>
                <a:ext uri="{FF2B5EF4-FFF2-40B4-BE49-F238E27FC236}">
                  <a16:creationId xmlns:a16="http://schemas.microsoft.com/office/drawing/2014/main" id="{4618669B-3E21-49F0-BAC1-8EE5E3C4224A}"/>
                </a:ext>
              </a:extLst>
            </p:cNvPr>
            <p:cNvSpPr txBox="1">
              <a:spLocks noChangeArrowheads="1"/>
            </p:cNvSpPr>
            <p:nvPr/>
          </p:nvSpPr>
          <p:spPr bwMode="auto">
            <a:xfrm>
              <a:off x="2618589" y="4878693"/>
              <a:ext cx="742994" cy="17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t>Structural –HE</a:t>
              </a:r>
              <a:r>
                <a:rPr lang="en-US" altLang="en-US" sz="1000" baseline="-25000"/>
                <a:t>3</a:t>
              </a:r>
            </a:p>
          </p:txBody>
        </p:sp>
        <p:sp>
          <p:nvSpPr>
            <p:cNvPr id="10257" name="Text Box 16">
              <a:extLst>
                <a:ext uri="{FF2B5EF4-FFF2-40B4-BE49-F238E27FC236}">
                  <a16:creationId xmlns:a16="http://schemas.microsoft.com/office/drawing/2014/main" id="{39AD1912-571F-418D-9231-81276226ACD3}"/>
                </a:ext>
              </a:extLst>
            </p:cNvPr>
            <p:cNvSpPr txBox="1">
              <a:spLocks noChangeArrowheads="1"/>
            </p:cNvSpPr>
            <p:nvPr/>
          </p:nvSpPr>
          <p:spPr bwMode="auto">
            <a:xfrm>
              <a:off x="4013018" y="4879888"/>
              <a:ext cx="327296" cy="17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t>Flow</a:t>
              </a:r>
            </a:p>
          </p:txBody>
        </p:sp>
        <p:pic>
          <p:nvPicPr>
            <p:cNvPr id="10258" name="Picture 17" descr="fMRI AGD102VIS_Act">
              <a:extLst>
                <a:ext uri="{FF2B5EF4-FFF2-40B4-BE49-F238E27FC236}">
                  <a16:creationId xmlns:a16="http://schemas.microsoft.com/office/drawing/2014/main" id="{64452FAA-5565-450B-916F-BBED5E5ED2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79735" t="3656" r="328" b="66957"/>
            <a:stretch>
              <a:fillRect/>
            </a:stretch>
          </p:blipFill>
          <p:spPr bwMode="auto">
            <a:xfrm>
              <a:off x="4806950" y="3871921"/>
              <a:ext cx="852488"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Text Box 18">
              <a:extLst>
                <a:ext uri="{FF2B5EF4-FFF2-40B4-BE49-F238E27FC236}">
                  <a16:creationId xmlns:a16="http://schemas.microsoft.com/office/drawing/2014/main" id="{6D93CF65-C96C-41EF-A06C-7C4B79E84693}"/>
                </a:ext>
              </a:extLst>
            </p:cNvPr>
            <p:cNvSpPr txBox="1">
              <a:spLocks noChangeArrowheads="1"/>
            </p:cNvSpPr>
            <p:nvPr/>
          </p:nvSpPr>
          <p:spPr bwMode="auto">
            <a:xfrm>
              <a:off x="4811789" y="4878693"/>
              <a:ext cx="538828" cy="17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000"/>
                <a:t>Functional</a:t>
              </a:r>
            </a:p>
          </p:txBody>
        </p:sp>
      </p:grpSp>
      <p:sp>
        <p:nvSpPr>
          <p:cNvPr id="3" name="Footer Placeholder 2">
            <a:extLst>
              <a:ext uri="{FF2B5EF4-FFF2-40B4-BE49-F238E27FC236}">
                <a16:creationId xmlns:a16="http://schemas.microsoft.com/office/drawing/2014/main" id="{3B2303E4-67DC-4E26-9D3A-6E374F7A9C1D}"/>
              </a:ext>
            </a:extLst>
          </p:cNvPr>
          <p:cNvSpPr>
            <a:spLocks noGrp="1"/>
          </p:cNvSpPr>
          <p:nvPr>
            <p:ph type="ftr" sz="quarter" idx="11"/>
          </p:nvPr>
        </p:nvSpPr>
        <p:spPr>
          <a:xfrm>
            <a:off x="3555379" y="6374250"/>
            <a:ext cx="3257550" cy="365125"/>
          </a:xfrm>
        </p:spPr>
        <p:txBody>
          <a:bodyPr/>
          <a:lstStyle/>
          <a:p>
            <a:pPr>
              <a:defRPr/>
            </a:pPr>
            <a:r>
              <a:rPr lang="en-US"/>
              <a:t>Lecture 18:  Introduction to MRI Principle</a:t>
            </a:r>
            <a:endParaRPr lang="en-US" dirty="0"/>
          </a:p>
        </p:txBody>
      </p:sp>
      <p:sp>
        <p:nvSpPr>
          <p:cNvPr id="2" name="Slide Number Placeholder 1">
            <a:extLst>
              <a:ext uri="{FF2B5EF4-FFF2-40B4-BE49-F238E27FC236}">
                <a16:creationId xmlns:a16="http://schemas.microsoft.com/office/drawing/2014/main" id="{09744222-279B-458D-BE23-56C3F11117D8}"/>
              </a:ext>
            </a:extLst>
          </p:cNvPr>
          <p:cNvSpPr>
            <a:spLocks noGrp="1"/>
          </p:cNvSpPr>
          <p:nvPr>
            <p:ph type="sldNum" sz="quarter" idx="12"/>
          </p:nvPr>
        </p:nvSpPr>
        <p:spPr/>
        <p:txBody>
          <a:bodyPr/>
          <a:lstStyle/>
          <a:p>
            <a:pPr>
              <a:defRPr/>
            </a:pPr>
            <a:fld id="{F0717801-9C2A-4D39-A345-FFE34DD1CB73}" type="slidenum">
              <a:rPr lang="en-US" altLang="en-US" smtClean="0"/>
              <a:pPr>
                <a:defRPr/>
              </a:pPr>
              <a:t>8</a:t>
            </a:fld>
            <a:endParaRPr lang="en-US" altLang="en-US"/>
          </a:p>
        </p:txBody>
      </p:sp>
    </p:spTree>
    <p:controls>
      <mc:AlternateContent xmlns:mc="http://schemas.openxmlformats.org/markup-compatibility/2006">
        <mc:Choice xmlns:v="urn:schemas-microsoft-com:vml" Requires="v">
          <p:control spid="10432" name="WindowsMediaPlayer2" r:id="rId2" imgW="1066680" imgH="1066680"/>
        </mc:Choice>
        <mc:Fallback>
          <p:control name="WindowsMediaPlayer2" r:id="rId2" imgW="1066680" imgH="1066680">
            <p:pic>
              <p:nvPicPr>
                <p:cNvPr id="10244" name="WindowsMediaPlayer2" hidden="1">
                  <a:extLst>
                    <a:ext uri="{FF2B5EF4-FFF2-40B4-BE49-F238E27FC236}">
                      <a16:creationId xmlns:a16="http://schemas.microsoft.com/office/drawing/2014/main" id="{3632F321-338B-4C34-B18F-B1E923F47372}"/>
                    </a:ext>
                  </a:extLst>
                </p:cNvPr>
                <p:cNvPicPr preferRelativeResize="0">
                  <a:picLocks noChangeArrowheads="1" noChangeShapeType="1"/>
                </p:cNvPicPr>
                <p:nvPr/>
              </p:nvPicPr>
              <p:blipFill>
                <a:blip r:embed="rId12"/>
                <a:srcRect/>
                <a:stretch>
                  <a:fillRect/>
                </a:stretch>
              </p:blipFill>
              <p:spPr bwMode="auto">
                <a:xfrm>
                  <a:off x="6327775" y="5359400"/>
                  <a:ext cx="1196975" cy="10636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1">
            <a:extLst>
              <a:ext uri="{FF2B5EF4-FFF2-40B4-BE49-F238E27FC236}">
                <a16:creationId xmlns:a16="http://schemas.microsoft.com/office/drawing/2014/main" id="{D1D72F18-8829-4EAF-A33F-0E89991B44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1435100"/>
            <a:ext cx="8539163"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itle 1">
            <a:extLst>
              <a:ext uri="{FF2B5EF4-FFF2-40B4-BE49-F238E27FC236}">
                <a16:creationId xmlns:a16="http://schemas.microsoft.com/office/drawing/2014/main" id="{4BC6647E-4532-4E42-A392-A88D71A5C22B}"/>
              </a:ext>
            </a:extLst>
          </p:cNvPr>
          <p:cNvSpPr>
            <a:spLocks noGrp="1"/>
          </p:cNvSpPr>
          <p:nvPr>
            <p:ph type="title"/>
          </p:nvPr>
        </p:nvSpPr>
        <p:spPr/>
        <p:txBody>
          <a:bodyPr/>
          <a:lstStyle/>
          <a:p>
            <a:pPr eaLnBrk="1" hangingPunct="1"/>
            <a:r>
              <a:rPr lang="en-US" altLang="en-US" dirty="0">
                <a:latin typeface="Arial" panose="020B0604020202020204" pitchFamily="34" charset="0"/>
                <a:cs typeface="Arial" panose="020B0604020202020204" pitchFamily="34" charset="0"/>
              </a:rPr>
              <a:t>Why are the spins not EXACTLY aligned with the magnetic field? </a:t>
            </a:r>
          </a:p>
        </p:txBody>
      </p:sp>
      <p:pic>
        <p:nvPicPr>
          <p:cNvPr id="11" name="Picture 10">
            <a:extLst>
              <a:ext uri="{FF2B5EF4-FFF2-40B4-BE49-F238E27FC236}">
                <a16:creationId xmlns:a16="http://schemas.microsoft.com/office/drawing/2014/main" id="{5FE53AB9-C9F0-4800-B5DB-96024187C2B8}"/>
              </a:ext>
            </a:extLst>
          </p:cNvPr>
          <p:cNvPicPr>
            <a:picLocks noChangeAspect="1"/>
          </p:cNvPicPr>
          <p:nvPr/>
        </p:nvPicPr>
        <p:blipFill rotWithShape="1">
          <a:blip r:embed="rId4">
            <a:extLst>
              <a:ext uri="{28A0092B-C50C-407E-A947-70E740481C1C}">
                <a14:useLocalDpi xmlns:a14="http://schemas.microsoft.com/office/drawing/2010/main" val="0"/>
              </a:ext>
            </a:extLst>
          </a:blip>
          <a:srcRect b="19661"/>
          <a:stretch/>
        </p:blipFill>
        <p:spPr bwMode="auto">
          <a:xfrm>
            <a:off x="560043" y="2341770"/>
            <a:ext cx="3457575" cy="291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12">
            <a:extLst>
              <a:ext uri="{FF2B5EF4-FFF2-40B4-BE49-F238E27FC236}">
                <a16:creationId xmlns:a16="http://schemas.microsoft.com/office/drawing/2014/main" id="{42FF21EB-752F-48F5-A3AA-365EE0643A50}"/>
              </a:ext>
            </a:extLst>
          </p:cNvPr>
          <p:cNvSpPr>
            <a:spLocks noChangeArrowheads="1"/>
          </p:cNvSpPr>
          <p:nvPr/>
        </p:nvSpPr>
        <p:spPr bwMode="auto">
          <a:xfrm>
            <a:off x="650875" y="5784988"/>
            <a:ext cx="89852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ct val="85000"/>
              </a:lnSpc>
              <a:spcBef>
                <a:spcPct val="80000"/>
              </a:spcBef>
              <a:buClr>
                <a:schemeClr val="bg1"/>
              </a:buClr>
              <a:buFont typeface="Times New Roman" panose="02020603050405020304" pitchFamily="18" charset="0"/>
              <a:buChar char="•"/>
            </a:pPr>
            <a:r>
              <a:rPr lang="en-US" altLang="en-US" sz="1600" dirty="0">
                <a:hlinkClick r:id="rId5"/>
              </a:rPr>
              <a:t>http://www.chem.umn.edu/groups/harned/classes/8361/lectures/NMR.pdf</a:t>
            </a:r>
            <a:r>
              <a:rPr lang="en-US" altLang="en-US" sz="1600" dirty="0"/>
              <a:t> </a:t>
            </a:r>
          </a:p>
        </p:txBody>
      </p:sp>
      <p:sp>
        <p:nvSpPr>
          <p:cNvPr id="3" name="Footer Placeholder 2">
            <a:extLst>
              <a:ext uri="{FF2B5EF4-FFF2-40B4-BE49-F238E27FC236}">
                <a16:creationId xmlns:a16="http://schemas.microsoft.com/office/drawing/2014/main" id="{08C76B81-28CA-4A24-85D2-64C849C832BF}"/>
              </a:ext>
            </a:extLst>
          </p:cNvPr>
          <p:cNvSpPr>
            <a:spLocks noGrp="1"/>
          </p:cNvSpPr>
          <p:nvPr>
            <p:ph type="ftr" sz="quarter" idx="11"/>
          </p:nvPr>
        </p:nvSpPr>
        <p:spPr/>
        <p:txBody>
          <a:bodyPr/>
          <a:lstStyle/>
          <a:p>
            <a:pPr>
              <a:defRPr/>
            </a:pPr>
            <a:r>
              <a:rPr lang="en-US"/>
              <a:t>Lecture 18:  Introduction to MRI Principle</a:t>
            </a:r>
          </a:p>
        </p:txBody>
      </p:sp>
      <p:sp>
        <p:nvSpPr>
          <p:cNvPr id="2" name="Slide Number Placeholder 1">
            <a:extLst>
              <a:ext uri="{FF2B5EF4-FFF2-40B4-BE49-F238E27FC236}">
                <a16:creationId xmlns:a16="http://schemas.microsoft.com/office/drawing/2014/main" id="{43900A63-01A9-4BA2-BD91-94CE8F29013F}"/>
              </a:ext>
            </a:extLst>
          </p:cNvPr>
          <p:cNvSpPr>
            <a:spLocks noGrp="1"/>
          </p:cNvSpPr>
          <p:nvPr>
            <p:ph type="sldNum" sz="quarter" idx="12"/>
          </p:nvPr>
        </p:nvSpPr>
        <p:spPr/>
        <p:txBody>
          <a:bodyPr/>
          <a:lstStyle/>
          <a:p>
            <a:pPr>
              <a:defRPr/>
            </a:pPr>
            <a:fld id="{A457FA14-F3D0-4CE6-B817-B8ACB669EC69}" type="slidenum">
              <a:rPr lang="en-US" altLang="en-US" smtClean="0"/>
              <a:pPr>
                <a:defRPr/>
              </a:pPr>
              <a:t>9</a:t>
            </a:fld>
            <a:endParaRPr lang="en-US" altLang="en-US"/>
          </a:p>
        </p:txBody>
      </p:sp>
    </p:spTree>
    <p:extLst>
      <p:ext uri="{BB962C8B-B14F-4D97-AF65-F5344CB8AC3E}">
        <p14:creationId xmlns:p14="http://schemas.microsoft.com/office/powerpoint/2010/main" val="603340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5233</TotalTime>
  <Pages>1</Pages>
  <Words>2114</Words>
  <Application>Microsoft Office PowerPoint</Application>
  <PresentationFormat>35mm Slides</PresentationFormat>
  <Paragraphs>266</Paragraphs>
  <Slides>34</Slides>
  <Notes>20</Notes>
  <HiddenSlides>0</HiddenSlides>
  <MMClips>12</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34</vt:i4>
      </vt:variant>
    </vt:vector>
  </HeadingPairs>
  <TitlesOfParts>
    <vt:vector size="44" baseType="lpstr">
      <vt:lpstr>ＭＳ Ｐゴシック</vt:lpstr>
      <vt:lpstr>Open Sans</vt:lpstr>
      <vt:lpstr>Open Sans:bold</vt:lpstr>
      <vt:lpstr>Arial</vt:lpstr>
      <vt:lpstr>Calibri</vt:lpstr>
      <vt:lpstr>Times New Roman</vt:lpstr>
      <vt:lpstr>Wingdings</vt:lpstr>
      <vt:lpstr>Office Theme</vt:lpstr>
      <vt:lpstr>Equation</vt:lpstr>
      <vt:lpstr>Visio</vt:lpstr>
      <vt:lpstr>Lecture 18:  Introduction to MRI Principle</vt:lpstr>
      <vt:lpstr>Nuclear magnetic resonance exploits a property of the nucleus called spin.</vt:lpstr>
      <vt:lpstr>A nucleus has spin if it has either an odd number of protons or neutrons. </vt:lpstr>
      <vt:lpstr>An example from the eNMR Periodic Table showing the isotopes of Hydrogen.</vt:lpstr>
      <vt:lpstr>total magnetic spin in a voxel</vt:lpstr>
      <vt:lpstr>Precession：进动</vt:lpstr>
      <vt:lpstr>Precession Frequency i.e. Larmor Frequency</vt:lpstr>
      <vt:lpstr>PowerPoint Presentation</vt:lpstr>
      <vt:lpstr>Why are the spins not EXACTLY aligned with the magnetic field? </vt:lpstr>
      <vt:lpstr>Heisenberg Uncertainty Principle states that if we know one component of the angular momentum exactly then we know nothing about the other two components. </vt:lpstr>
      <vt:lpstr>We can decompose the net magnetic moment into its three components: Mx, My, and Mz</vt:lpstr>
      <vt:lpstr>Net magnetization in Z axis and XY plane</vt:lpstr>
      <vt:lpstr>There is no Net Magnetic Moment along the X and Y direction because “classically” the individual magnetic moments have random orientations. </vt:lpstr>
      <vt:lpstr>A Net Magnetic Moment along the Z direction is created by the external magnetic field according to the Boltzmann Distribution.</vt:lpstr>
      <vt:lpstr> Boltzmann Distribution</vt:lpstr>
      <vt:lpstr>Nuclear Magnetic Resonance (NMR)</vt:lpstr>
      <vt:lpstr>Excitation</vt:lpstr>
      <vt:lpstr> 90°flip angle</vt:lpstr>
      <vt:lpstr>Relaxation</vt:lpstr>
      <vt:lpstr>T1 Relaxation (Longitudinal relaxation)</vt:lpstr>
      <vt:lpstr>T1 Relaxation</vt:lpstr>
      <vt:lpstr>T2 Relaxation (Transverse relaxation)</vt:lpstr>
      <vt:lpstr>T2 Relaxation decays exponential and determines how long one is able to detect the spins in the transverse plane.</vt:lpstr>
      <vt:lpstr>Excitation &amp; Relaxation Combined</vt:lpstr>
      <vt:lpstr>Excited spins want to return to thermal equilibrium – aligned along the main magnetic field.</vt:lpstr>
      <vt:lpstr>T2 Relaxation is a fundamental property of the material. </vt:lpstr>
      <vt:lpstr>T2* Relaxation</vt:lpstr>
      <vt:lpstr>Relationship between T2 and T2*</vt:lpstr>
      <vt:lpstr>Image contrast in MRI can be achieved by acquiring data with different MRI pulse sequences, which act as filters, and counting spins (longitudinal or transverse direction) at each and every voxel.  </vt:lpstr>
      <vt:lpstr>The MRI pulse sequence acts as a filter that selects the information that we are interested in measuring.</vt:lpstr>
      <vt:lpstr>PowerPoint Presentation</vt:lpstr>
      <vt:lpstr>X-Ray scanners count the number of X-rays that pass through an object.</vt:lpstr>
      <vt:lpstr>MRI counts the number of energized spins at a particular location.</vt:lpstr>
      <vt:lpstr>http://www.imaios.com/en/e-Courses/e-MRI</vt:lpstr>
    </vt:vector>
  </TitlesOfParts>
  <Company>WFU School of Medicine, Dept. of Radiology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Allen Elster</dc:creator>
  <cp:keywords/>
  <dc:description/>
  <cp:lastModifiedBy>Guohua Cao</cp:lastModifiedBy>
  <cp:revision>246</cp:revision>
  <cp:lastPrinted>1601-01-01T00:00:00Z</cp:lastPrinted>
  <dcterms:created xsi:type="dcterms:W3CDTF">2012-03-29T12:28:49Z</dcterms:created>
  <dcterms:modified xsi:type="dcterms:W3CDTF">2023-04-09T18:50:54Z</dcterms:modified>
</cp:coreProperties>
</file>